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6"/>
  </p:notesMasterIdLst>
  <p:handoutMasterIdLst>
    <p:handoutMasterId r:id="rId17"/>
  </p:handoutMasterIdLst>
  <p:sldIdLst>
    <p:sldId id="328" r:id="rId2"/>
    <p:sldId id="321" r:id="rId3"/>
    <p:sldId id="259" r:id="rId4"/>
    <p:sldId id="341" r:id="rId5"/>
    <p:sldId id="339" r:id="rId6"/>
    <p:sldId id="330" r:id="rId7"/>
    <p:sldId id="337" r:id="rId8"/>
    <p:sldId id="329" r:id="rId9"/>
    <p:sldId id="331" r:id="rId10"/>
    <p:sldId id="334" r:id="rId11"/>
    <p:sldId id="335" r:id="rId12"/>
    <p:sldId id="336" r:id="rId13"/>
    <p:sldId id="294" r:id="rId14"/>
    <p:sldId id="297" r:id="rId15"/>
  </p:sldIdLst>
  <p:sldSz cx="9144000" cy="6858000" type="screen4x3"/>
  <p:notesSz cx="6858000" cy="9144000"/>
  <p:embeddedFontLst>
    <p:embeddedFont>
      <p:font typeface="맑은 고딕" panose="020B0503020000020004" pitchFamily="34" charset="-127"/>
      <p:regular r:id="rId18"/>
      <p:bold r:id="rId19"/>
    </p:embeddedFont>
    <p:embeddedFont>
      <p:font typeface="Calibri" panose="020F0502020204030204" pitchFamily="34" charset="0"/>
      <p:regular r:id="rId20"/>
      <p:bold r:id="rId21"/>
      <p:italic r:id="rId22"/>
      <p:boldItalic r:id="rId23"/>
    </p:embeddedFont>
    <p:embeddedFont>
      <p:font typeface="Calibri Light" panose="020F0302020204030204" pitchFamily="34" charset="0"/>
      <p:regular r:id="rId24"/>
      <p:italic r:id="rId25"/>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3E75"/>
    <a:srgbClr val="CC99FF"/>
    <a:srgbClr val="F9A1BC"/>
    <a:srgbClr val="CC0099"/>
    <a:srgbClr val="000000"/>
    <a:srgbClr val="8C35E4"/>
    <a:srgbClr val="442183"/>
    <a:srgbClr val="663300"/>
    <a:srgbClr val="382533"/>
    <a:srgbClr val="5C819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45" autoAdjust="0"/>
    <p:restoredTop sz="94816" autoAdjust="0"/>
  </p:normalViewPr>
  <p:slideViewPr>
    <p:cSldViewPr>
      <p:cViewPr varScale="1">
        <p:scale>
          <a:sx n="107" d="100"/>
          <a:sy n="107" d="100"/>
        </p:scale>
        <p:origin x="1836" y="10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0"/>
    </p:cViewPr>
  </p:sorterViewPr>
  <p:notesViewPr>
    <p:cSldViewPr>
      <p:cViewPr varScale="1">
        <p:scale>
          <a:sx n="70" d="100"/>
          <a:sy n="70" d="100"/>
        </p:scale>
        <p:origin x="3048" y="6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3.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4CCFBE2-2B8D-499C-81C9-2CD5B3EB8E93}" type="datetimeFigureOut">
              <a:rPr lang="ko-KR" altLang="en-US" smtClean="0"/>
              <a:pPr/>
              <a:t>2022-06-21</a:t>
            </a:fld>
            <a:endParaRPr lang="ko-KR" altLang="en-US"/>
          </a:p>
        </p:txBody>
      </p:sp>
      <p:sp>
        <p:nvSpPr>
          <p:cNvPr id="4" name="바닥글 개체 틀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5" name="슬라이드 번호 개체 틀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5554DD7E-3179-445A-81DB-781C4554AFF2}" type="slidenum">
              <a:rPr lang="ko-KR" altLang="en-US" smtClean="0"/>
              <a:pPr/>
              <a:t>‹#›</a:t>
            </a:fld>
            <a:endParaRPr lang="ko-KR" altLang="en-US"/>
          </a:p>
        </p:txBody>
      </p:sp>
    </p:spTree>
    <p:extLst>
      <p:ext uri="{BB962C8B-B14F-4D97-AF65-F5344CB8AC3E}">
        <p14:creationId xmlns:p14="http://schemas.microsoft.com/office/powerpoint/2010/main" val="2469536699"/>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g>
</file>

<file path=ppt/media/image12.gif>
</file>

<file path=ppt/media/image13.gif>
</file>

<file path=ppt/media/image14.jpeg>
</file>

<file path=ppt/media/image15.gif>
</file>

<file path=ppt/media/image16.jpeg>
</file>

<file path=ppt/media/image2.jpeg>
</file>

<file path=ppt/media/image3.jpeg>
</file>

<file path=ppt/media/image4.jpeg>
</file>

<file path=ppt/media/image5.jpeg>
</file>

<file path=ppt/media/image6.jpe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B545AC5-813F-4ED1-B011-8EA17CB93331}" type="datetimeFigureOut">
              <a:rPr lang="ko-KR" altLang="en-US" smtClean="0"/>
              <a:pPr/>
              <a:t>2022-06-21</a:t>
            </a:fld>
            <a:endParaRPr lang="ko-KR" altLang="en-US"/>
          </a:p>
        </p:txBody>
      </p:sp>
      <p:sp>
        <p:nvSpPr>
          <p:cNvPr id="4" name="슬라이드 이미지 개체 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ko-KR" altLang="en-US"/>
              <a:t>마스터 텍스트 스타일을 편집합니다</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5504B90-27FD-422C-8CC6-2AADAD122D08}" type="slidenum">
              <a:rPr lang="ko-KR" altLang="en-US" smtClean="0"/>
              <a:pPr/>
              <a:t>‹#›</a:t>
            </a:fld>
            <a:endParaRPr lang="ko-KR" altLang="en-US"/>
          </a:p>
        </p:txBody>
      </p:sp>
    </p:spTree>
    <p:extLst>
      <p:ext uri="{BB962C8B-B14F-4D97-AF65-F5344CB8AC3E}">
        <p14:creationId xmlns:p14="http://schemas.microsoft.com/office/powerpoint/2010/main" val="268707270"/>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a:t>
            </a:fld>
            <a:endParaRPr lang="ko-KR" altLang="en-US" dirty="0"/>
          </a:p>
        </p:txBody>
      </p:sp>
    </p:spTree>
    <p:extLst>
      <p:ext uri="{BB962C8B-B14F-4D97-AF65-F5344CB8AC3E}">
        <p14:creationId xmlns:p14="http://schemas.microsoft.com/office/powerpoint/2010/main" val="39593254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a:p>
        </p:txBody>
      </p:sp>
      <p:sp>
        <p:nvSpPr>
          <p:cNvPr id="4" name="슬라이드 번호 개체 틀 3"/>
          <p:cNvSpPr>
            <a:spLocks noGrp="1"/>
          </p:cNvSpPr>
          <p:nvPr>
            <p:ph type="sldNum" sz="quarter" idx="10"/>
          </p:nvPr>
        </p:nvSpPr>
        <p:spPr/>
        <p:txBody>
          <a:bodyPr/>
          <a:lstStyle/>
          <a:p>
            <a:fld id="{A5504B90-27FD-422C-8CC6-2AADAD122D08}" type="slidenum">
              <a:rPr lang="ko-KR" altLang="en-US" smtClean="0"/>
              <a:pPr/>
              <a:t>14</a:t>
            </a:fld>
            <a:endParaRPr lang="ko-KR" altLang="en-US"/>
          </a:p>
        </p:txBody>
      </p:sp>
    </p:spTree>
    <p:extLst>
      <p:ext uri="{BB962C8B-B14F-4D97-AF65-F5344CB8AC3E}">
        <p14:creationId xmlns:p14="http://schemas.microsoft.com/office/powerpoint/2010/main" val="367487954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2022-06-21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9" name="제목 1"/>
          <p:cNvSpPr>
            <a:spLocks noGrp="1"/>
          </p:cNvSpPr>
          <p:nvPr>
            <p:ph type="ctrTitle" hasCustomPrompt="1"/>
          </p:nvPr>
        </p:nvSpPr>
        <p:spPr>
          <a:xfrm>
            <a:off x="4716016" y="1484784"/>
            <a:ext cx="4104456" cy="2016224"/>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l"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5400" kern="1200" baseline="0" dirty="0">
                <a:solidFill>
                  <a:srgbClr val="F23E75"/>
                </a:solidFill>
                <a:effectLst/>
                <a:latin typeface="+mj-lt"/>
                <a:ea typeface="맑은 고딕" panose="020B0503020000020004" pitchFamily="50" charset="-127"/>
                <a:cs typeface="+mj-cs"/>
              </a:defRPr>
            </a:lvl1pPr>
          </a:lstStyle>
          <a:p>
            <a:r>
              <a:rPr lang="ko-KR" altLang="en-US" dirty="0"/>
              <a:t>제목을</a:t>
            </a:r>
            <a:r>
              <a:rPr lang="en-US" altLang="ko-KR" dirty="0"/>
              <a:t> </a:t>
            </a:r>
            <a:r>
              <a:rPr lang="ko-KR" altLang="en-US" dirty="0"/>
              <a:t>입력하시오</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9" name="그림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2022-06-21</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10" name="그림 9"/>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2022-06-21</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a:t>
            </a:fld>
            <a:endParaRPr lang="ko-KR"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3" name="날짜 개체 틀 2"/>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2022-06-21</a:t>
            </a:fld>
            <a:endParaRPr lang="ko-KR" altLang="en-US"/>
          </a:p>
        </p:txBody>
      </p:sp>
      <p:sp>
        <p:nvSpPr>
          <p:cNvPr id="4" name="바닥글 개체 틀 3"/>
          <p:cNvSpPr>
            <a:spLocks noGrp="1"/>
          </p:cNvSpPr>
          <p:nvPr>
            <p:ph type="ftr" sz="quarter" idx="11"/>
          </p:nvPr>
        </p:nvSpPr>
        <p:spPr/>
        <p:txBody>
          <a:bodyPr/>
          <a:lstStyle>
            <a:lvl1pPr>
              <a:defRPr>
                <a:latin typeface="+mj-lt"/>
              </a:defRPr>
            </a:lvl1pPr>
          </a:lstStyle>
          <a:p>
            <a:endParaRPr lang="ko-KR" altLang="en-US"/>
          </a:p>
        </p:txBody>
      </p:sp>
      <p:sp>
        <p:nvSpPr>
          <p:cNvPr id="5" name="슬라이드 번호 개체 틀 4"/>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a:t>
            </a:fld>
            <a:endParaRPr lang="ko-KR" altLang="en-US"/>
          </a:p>
        </p:txBody>
      </p:sp>
      <p:sp>
        <p:nvSpPr>
          <p:cNvPr id="6" name="내용 개체 틀 2"/>
          <p:cNvSpPr>
            <a:spLocks noGrp="1"/>
          </p:cNvSpPr>
          <p:nvPr>
            <p:ph idx="1"/>
          </p:nvPr>
        </p:nvSpPr>
        <p:spPr>
          <a:xfrm>
            <a:off x="386772" y="1268760"/>
            <a:ext cx="8009661" cy="5112568"/>
          </a:xfrm>
        </p:spPr>
        <p:txBody>
          <a:bodyPr>
            <a:normAutofit/>
          </a:bodyPr>
          <a:lstStyle>
            <a:lvl1pPr algn="l">
              <a:buNone/>
              <a:defRPr sz="1600" i="1" baseline="0">
                <a:solidFill>
                  <a:schemeClr val="bg1"/>
                </a:solidFill>
                <a:latin typeface="+mj-lt"/>
                <a:ea typeface="맑은 고딕" panose="020B0503020000020004" pitchFamily="50" charset="-127"/>
              </a:defRPr>
            </a:lvl1pPr>
            <a:lvl2pPr algn="l">
              <a:buNone/>
              <a:defRPr sz="1600" i="1" baseline="0">
                <a:solidFill>
                  <a:schemeClr val="bg1"/>
                </a:solidFill>
                <a:latin typeface="+mj-lt"/>
                <a:ea typeface="맑은 고딕" panose="020B0503020000020004" pitchFamily="50" charset="-127"/>
              </a:defRPr>
            </a:lvl2pPr>
            <a:lvl3pPr algn="l">
              <a:buNone/>
              <a:defRPr sz="1600" i="1" baseline="0">
                <a:solidFill>
                  <a:schemeClr val="bg1"/>
                </a:solidFill>
                <a:latin typeface="+mj-lt"/>
                <a:ea typeface="맑은 고딕" panose="020B0503020000020004" pitchFamily="50" charset="-127"/>
              </a:defRPr>
            </a:lvl3pPr>
            <a:lvl4pPr algn="l">
              <a:buNone/>
              <a:defRPr sz="1600" i="1" baseline="0">
                <a:solidFill>
                  <a:schemeClr val="bg1"/>
                </a:solidFill>
                <a:latin typeface="+mj-lt"/>
                <a:ea typeface="맑은 고딕" panose="020B0503020000020004" pitchFamily="50" charset="-127"/>
              </a:defRPr>
            </a:lvl4pPr>
            <a:lvl5pPr algn="l">
              <a:buNone/>
              <a:defRPr sz="1600" i="1" baseline="0">
                <a:solidFill>
                  <a:schemeClr val="bg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4" name="날짜 개체 틀 3"/>
          <p:cNvSpPr>
            <a:spLocks noGrp="1"/>
          </p:cNvSpPr>
          <p:nvPr>
            <p:ph type="dt" sz="half" idx="10"/>
          </p:nvPr>
        </p:nvSpPr>
        <p:spPr>
          <a:xfrm>
            <a:off x="457200" y="6500834"/>
            <a:ext cx="2133600" cy="220641"/>
          </a:xfrm>
        </p:spPr>
        <p:txBody>
          <a:bodyPr/>
          <a:lstStyle>
            <a:lvl1pPr>
              <a:defRPr>
                <a:latin typeface="+mj-lt"/>
              </a:defRPr>
            </a:lvl1pPr>
          </a:lstStyle>
          <a:p>
            <a:fld id="{ED3D6733-6F27-4404-AB51-585418F146E5}" type="datetimeFigureOut">
              <a:rPr lang="ko-KR" altLang="en-US" smtClean="0"/>
              <a:pPr/>
              <a:t>2022-06-21</a:t>
            </a:fld>
            <a:endParaRPr lang="ko-KR" altLang="en-US"/>
          </a:p>
        </p:txBody>
      </p:sp>
      <p:sp>
        <p:nvSpPr>
          <p:cNvPr id="5" name="바닥글 개체 틀 4"/>
          <p:cNvSpPr>
            <a:spLocks noGrp="1"/>
          </p:cNvSpPr>
          <p:nvPr>
            <p:ph type="ftr" sz="quarter" idx="11"/>
          </p:nvPr>
        </p:nvSpPr>
        <p:spPr>
          <a:xfrm>
            <a:off x="3124200" y="6500834"/>
            <a:ext cx="28956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6553200" y="6500834"/>
            <a:ext cx="2133600" cy="220641"/>
          </a:xfrm>
        </p:spPr>
        <p:txBody>
          <a:bodyPr/>
          <a:lstStyle>
            <a:lvl1pPr>
              <a:defRPr>
                <a:latin typeface="+mj-lt"/>
              </a:defRPr>
            </a:lvl1pPr>
          </a:lstStyle>
          <a:p>
            <a:fld id="{EE6BC638-39B7-4287-91A7-2A3DDA573295}" type="slidenum">
              <a:rPr lang="ko-KR" altLang="en-US" smtClean="0"/>
              <a:pPr/>
              <a:t>‹#›</a:t>
            </a:fld>
            <a:endParaRPr lang="ko-KR" altLang="en-US"/>
          </a:p>
        </p:txBody>
      </p:sp>
      <p:sp>
        <p:nvSpPr>
          <p:cNvPr id="14" name="제목 1"/>
          <p:cNvSpPr>
            <a:spLocks noGrp="1"/>
          </p:cNvSpPr>
          <p:nvPr>
            <p:ph type="title"/>
          </p:nvPr>
        </p:nvSpPr>
        <p:spPr>
          <a:xfrm>
            <a:off x="395536" y="86954"/>
            <a:ext cx="7992888" cy="796908"/>
          </a:xfrm>
        </p:spPr>
        <p:txBody>
          <a:bodyPr vert="horz" lIns="91440" tIns="45720" rIns="91440" bIns="45720" rtlCol="0" anchor="ctr">
            <a:normAutofit/>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anose="020B0503020000020004" pitchFamily="50" charset="-127"/>
                <a:cs typeface="+mj-cs"/>
              </a:defRPr>
            </a:lvl1pPr>
          </a:lstStyle>
          <a:p>
            <a:r>
              <a:rPr lang="ko-KR" altLang="en-US" dirty="0"/>
              <a:t>마스터 제목 스타일 편집</a:t>
            </a:r>
          </a:p>
        </p:txBody>
      </p:sp>
      <p:sp>
        <p:nvSpPr>
          <p:cNvPr id="15" name="내용 개체 틀 2"/>
          <p:cNvSpPr>
            <a:spLocks noGrp="1"/>
          </p:cNvSpPr>
          <p:nvPr>
            <p:ph idx="1"/>
          </p:nvPr>
        </p:nvSpPr>
        <p:spPr>
          <a:xfrm>
            <a:off x="386774" y="1268760"/>
            <a:ext cx="8009660" cy="5112568"/>
          </a:xfrm>
        </p:spPr>
        <p:txBody>
          <a:bodyPr>
            <a:normAutofit/>
          </a:bodyPr>
          <a:lstStyle>
            <a:lvl1pPr algn="l">
              <a:buNone/>
              <a:defRPr sz="1600" i="1" baseline="0">
                <a:solidFill>
                  <a:schemeClr val="tx1"/>
                </a:solidFill>
                <a:latin typeface="+mj-lt"/>
                <a:ea typeface="맑은 고딕" panose="020B0503020000020004" pitchFamily="50" charset="-127"/>
              </a:defRPr>
            </a:lvl1pPr>
            <a:lvl2pPr algn="l">
              <a:buNone/>
              <a:defRPr sz="1600" i="1" baseline="0">
                <a:solidFill>
                  <a:schemeClr val="tx1"/>
                </a:solidFill>
                <a:latin typeface="+mj-lt"/>
                <a:ea typeface="맑은 고딕" panose="020B0503020000020004" pitchFamily="50" charset="-127"/>
              </a:defRPr>
            </a:lvl2pPr>
            <a:lvl3pPr algn="l">
              <a:buNone/>
              <a:defRPr sz="1600" i="1" baseline="0">
                <a:solidFill>
                  <a:schemeClr val="tx1"/>
                </a:solidFill>
                <a:latin typeface="+mj-lt"/>
                <a:ea typeface="맑은 고딕" panose="020B0503020000020004" pitchFamily="50" charset="-127"/>
              </a:defRPr>
            </a:lvl3pPr>
            <a:lvl4pPr algn="l">
              <a:buNone/>
              <a:defRPr sz="1600" i="1" baseline="0">
                <a:solidFill>
                  <a:schemeClr val="tx1"/>
                </a:solidFill>
                <a:latin typeface="+mj-lt"/>
                <a:ea typeface="맑은 고딕" panose="020B0503020000020004" pitchFamily="50" charset="-127"/>
              </a:defRPr>
            </a:lvl4pPr>
            <a:lvl5pPr algn="l">
              <a:buNone/>
              <a:defRPr sz="1600" i="1" baseline="0">
                <a:solidFill>
                  <a:schemeClr val="tx1"/>
                </a:solidFill>
                <a:latin typeface="+mj-lt"/>
                <a:ea typeface="맑은 고딕" panose="020B0503020000020004" pitchFamily="50" charset="-127"/>
              </a:defRPr>
            </a:lvl5p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2022-06-21</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a:t>
            </a:fld>
            <a:endParaRPr lang="ko-KR" altLang="en-US"/>
          </a:p>
        </p:txBody>
      </p:sp>
      <p:sp>
        <p:nvSpPr>
          <p:cNvPr id="6" name="제목 1"/>
          <p:cNvSpPr>
            <a:spLocks noGrp="1"/>
          </p:cNvSpPr>
          <p:nvPr>
            <p:ph type="ctrTitle"/>
          </p:nvPr>
        </p:nvSpPr>
        <p:spPr>
          <a:xfrm>
            <a:off x="457200" y="1628800"/>
            <a:ext cx="4834880" cy="2304256"/>
          </a:xfrm>
          <a:noFill/>
          <a:ln w="9525">
            <a:noFill/>
            <a:miter lim="800000"/>
            <a:headEnd/>
            <a:tailEnd/>
          </a:ln>
          <a:effectLst/>
        </p:spPr>
        <p:txBody>
          <a:bodyPr vert="horz" wrap="square" lIns="91440" tIns="45720" rIns="91440" bIns="45720" numCol="1" rtlCol="0" anchor="t" anchorCtr="0" compatLnSpc="1">
            <a:prstTxWarp prst="textNoShape">
              <a:avLst/>
            </a:prstTxWarp>
            <a:noAutofit/>
          </a:bodyPr>
          <a:lstStyle>
            <a:lvl1pPr marL="0" indent="0" algn="ctr" defTabSz="914400" rtl="0" eaLnBrk="1" fontAlgn="base" latinLnBrk="1" hangingPunct="1">
              <a:lnSpc>
                <a:spcPct val="100000"/>
              </a:lnSpc>
              <a:spcBef>
                <a:spcPct val="0"/>
              </a:spcBef>
              <a:spcAft>
                <a:spcPct val="0"/>
              </a:spcAft>
              <a:buClr>
                <a:schemeClr val="hlink"/>
              </a:buClr>
              <a:buFont typeface="굴림체" pitchFamily="49" charset="-127"/>
              <a:buNone/>
              <a:defRPr lang="ko-KR" altLang="en-US" sz="7000" b="0" kern="1200" baseline="0" dirty="0">
                <a:solidFill>
                  <a:srgbClr val="CC99FF"/>
                </a:solidFill>
                <a:effectLst/>
                <a:latin typeface="+mj-lt"/>
                <a:ea typeface="맑은 고딕" panose="020B0503020000020004" pitchFamily="50" charset="-127"/>
                <a:cs typeface="+mj-cs"/>
              </a:defRPr>
            </a:lvl1pPr>
          </a:lstStyle>
          <a:p>
            <a:endParaRPr lang="ko-KR"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457200" y="19026"/>
            <a:ext cx="8229600" cy="796908"/>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p:cNvSpPr>
            <a:spLocks noGrp="1"/>
          </p:cNvSpPr>
          <p:nvPr>
            <p:ph type="body" idx="1"/>
          </p:nvPr>
        </p:nvSpPr>
        <p:spPr>
          <a:xfrm>
            <a:off x="457200" y="1062021"/>
            <a:ext cx="8229600" cy="5286412"/>
          </a:xfrm>
          <a:prstGeom prst="rect">
            <a:avLst/>
          </a:prstGeom>
        </p:spPr>
        <p:txBody>
          <a:bodyPr vert="horz" lIns="91440" tIns="45720" rIns="91440" bIns="45720"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457200" y="6429396"/>
            <a:ext cx="2133600" cy="292079"/>
          </a:xfrm>
          <a:prstGeom prst="rect">
            <a:avLst/>
          </a:prstGeom>
        </p:spPr>
        <p:txBody>
          <a:bodyPr vert="horz" lIns="91440" tIns="45720" rIns="91440" bIns="45720" rtlCol="0" anchor="ctr"/>
          <a:lstStyle>
            <a:lvl1pPr algn="l">
              <a:defRPr sz="1200">
                <a:solidFill>
                  <a:schemeClr val="tx1">
                    <a:tint val="75000"/>
                  </a:schemeClr>
                </a:solidFill>
              </a:defRPr>
            </a:lvl1pPr>
          </a:lstStyle>
          <a:p>
            <a:fld id="{ED3D6733-6F27-4404-AB51-585418F146E5}" type="datetimeFigureOut">
              <a:rPr lang="ko-KR" altLang="en-US" smtClean="0"/>
              <a:pPr/>
              <a:t>2022-06-21</a:t>
            </a:fld>
            <a:endParaRPr lang="ko-KR" altLang="en-US"/>
          </a:p>
        </p:txBody>
      </p:sp>
      <p:sp>
        <p:nvSpPr>
          <p:cNvPr id="5" name="바닥글 개체 틀 4"/>
          <p:cNvSpPr>
            <a:spLocks noGrp="1"/>
          </p:cNvSpPr>
          <p:nvPr>
            <p:ph type="ftr" sz="quarter" idx="3"/>
          </p:nvPr>
        </p:nvSpPr>
        <p:spPr>
          <a:xfrm>
            <a:off x="3124200" y="6429396"/>
            <a:ext cx="2895600" cy="292079"/>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6553200" y="6429396"/>
            <a:ext cx="2133600" cy="292079"/>
          </a:xfrm>
          <a:prstGeom prst="rect">
            <a:avLst/>
          </a:prstGeom>
        </p:spPr>
        <p:txBody>
          <a:bodyPr vert="horz" lIns="91440" tIns="45720" rIns="91440" bIns="45720" rtlCol="0" anchor="ctr"/>
          <a:lstStyle>
            <a:lvl1pPr algn="r">
              <a:defRPr sz="1200">
                <a:solidFill>
                  <a:schemeClr val="tx1">
                    <a:tint val="75000"/>
                  </a:schemeClr>
                </a:solidFill>
              </a:defRPr>
            </a:lvl1pPr>
          </a:lstStyle>
          <a:p>
            <a:fld id="{EE6BC638-39B7-4287-91A7-2A3DDA573295}" type="slidenum">
              <a:rPr lang="ko-KR" altLang="en-US" smtClean="0"/>
              <a:pPr/>
              <a:t>‹#›</a:t>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5" r:id="rId2"/>
    <p:sldLayoutId id="2147483651" r:id="rId3"/>
    <p:sldLayoutId id="2147483656" r:id="rId4"/>
    <p:sldLayoutId id="2147483650" r:id="rId5"/>
    <p:sldLayoutId id="2147483657" r:id="rId6"/>
  </p:sldLayoutIdLst>
  <p:txStyles>
    <p:titleStyle>
      <a:lvl1pPr algn="l" defTabSz="914400" rtl="0" eaLnBrk="1" latinLnBrk="1" hangingPunct="1">
        <a:spcBef>
          <a:spcPct val="0"/>
        </a:spcBef>
        <a:buNone/>
        <a:defRPr lang="ko-KR" altLang="en-US" sz="3500" kern="1200">
          <a:solidFill>
            <a:sysClr val="windowText" lastClr="000000"/>
          </a:solidFill>
          <a:latin typeface="맑은 고딕" panose="020B0503020000020004" pitchFamily="50" charset="-127"/>
          <a:ea typeface="맑은 고딕" panose="020B0503020000020004" pitchFamily="50" charset="-127"/>
          <a:cs typeface="+mj-cs"/>
        </a:defRPr>
      </a:lvl1pPr>
    </p:titleStyle>
    <p:bodyStyle>
      <a:lvl1pPr marL="342900" indent="-342900" algn="l" defTabSz="914400" rtl="0" eaLnBrk="1" latinLnBrk="1" hangingPunct="1">
        <a:spcBef>
          <a:spcPct val="20000"/>
        </a:spcBef>
        <a:buFont typeface="Arial" pitchFamily="34" charset="0"/>
        <a:buChar char="•"/>
        <a:defRPr lang="ko-KR" altLang="en-US" sz="2500" kern="1200" smtClean="0">
          <a:solidFill>
            <a:schemeClr val="tx1"/>
          </a:solidFill>
          <a:latin typeface="맑은 고딕" panose="020B0503020000020004" pitchFamily="50" charset="-127"/>
          <a:ea typeface="맑은 고딕" panose="020B0503020000020004" pitchFamily="50" charset="-127"/>
          <a:cs typeface="+mn-cs"/>
        </a:defRPr>
      </a:lvl1pPr>
      <a:lvl2pPr marL="742950" indent="-28575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2pPr>
      <a:lvl3pPr marL="11430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3pPr>
      <a:lvl4pPr marL="1600200" indent="-228600" algn="l" defTabSz="914400" rtl="0" eaLnBrk="1" latinLnBrk="1" hangingPunct="1">
        <a:spcBef>
          <a:spcPct val="20000"/>
        </a:spcBef>
        <a:buFont typeface="Arial" pitchFamily="34" charset="0"/>
        <a:buChar char="–"/>
        <a:defRPr lang="ko-KR" altLang="en-US" sz="1800" kern="1200" smtClean="0">
          <a:solidFill>
            <a:schemeClr val="tx1"/>
          </a:solidFill>
          <a:latin typeface="맑은 고딕" panose="020B0503020000020004" pitchFamily="50" charset="-127"/>
          <a:ea typeface="맑은 고딕" panose="020B0503020000020004" pitchFamily="50" charset="-127"/>
          <a:cs typeface="+mn-cs"/>
        </a:defRPr>
      </a:lvl4pPr>
      <a:lvl5pPr marL="2057400" indent="-228600" algn="l" defTabSz="914400" rtl="0" eaLnBrk="1" latinLnBrk="1" hangingPunct="1">
        <a:spcBef>
          <a:spcPct val="20000"/>
        </a:spcBef>
        <a:buFont typeface="Arial" pitchFamily="34" charset="0"/>
        <a:buChar char="»"/>
        <a:defRPr lang="ko-KR" altLang="en-US" sz="1800" kern="1200">
          <a:solidFill>
            <a:schemeClr val="tx1"/>
          </a:solidFill>
          <a:latin typeface="맑은 고딕" panose="020B0503020000020004" pitchFamily="50" charset="-127"/>
          <a:ea typeface="맑은 고딕" panose="020B0503020000020004" pitchFamily="50" charset="-127"/>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gif"/><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g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image" Target="../media/image11.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제목 6"/>
          <p:cNvSpPr>
            <a:spLocks noGrp="1"/>
          </p:cNvSpPr>
          <p:nvPr>
            <p:ph type="ctrTitle"/>
          </p:nvPr>
        </p:nvSpPr>
        <p:spPr>
          <a:xfrm>
            <a:off x="4572000" y="1124744"/>
            <a:ext cx="4572000" cy="2316832"/>
          </a:xfrm>
        </p:spPr>
        <p:txBody>
          <a:bodyPr/>
          <a:lstStyle/>
          <a:p>
            <a:r>
              <a:rPr lang="en-US" altLang="ko-KR" sz="3800" b="1" dirty="0"/>
              <a:t>Virtual Gaming Through Human Gesture Detection</a:t>
            </a:r>
            <a:br>
              <a:rPr lang="en-US" altLang="ko-KR" sz="3800" b="1" dirty="0"/>
            </a:br>
            <a:r>
              <a:rPr lang="en-US" altLang="ko-KR" sz="3800" b="1" dirty="0"/>
              <a:t>Using Deep Learning</a:t>
            </a:r>
            <a:endParaRPr lang="ko-KR" altLang="en-US" sz="3800" b="1" dirty="0"/>
          </a:p>
        </p:txBody>
      </p:sp>
      <p:sp>
        <p:nvSpPr>
          <p:cNvPr id="18" name="직사각형 17"/>
          <p:cNvSpPr/>
          <p:nvPr/>
        </p:nvSpPr>
        <p:spPr>
          <a:xfrm>
            <a:off x="4716016" y="3573016"/>
            <a:ext cx="3569620" cy="2939752"/>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Submitted by :</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Mohammed Anas Affaf (18AT1A0513)</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A S Abdul Kalam (18AT1A0502)</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Moulvi Kaif Ahmed (18AT1A0557)</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Sheik Aslam Basha (18AT1A0522)</a:t>
            </a: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Project Guide :	</a:t>
            </a:r>
          </a:p>
          <a:p>
            <a:pPr fontAlgn="base">
              <a:spcBef>
                <a:spcPct val="0"/>
              </a:spcBef>
              <a:spcAft>
                <a:spcPct val="0"/>
              </a:spcAft>
            </a:pPr>
            <a:r>
              <a:rPr kumimoji="1" lang="en-US" altLang="ko-KR" sz="1400" dirty="0">
                <a:solidFill>
                  <a:schemeClr val="bg1"/>
                </a:solidFill>
                <a:latin typeface="+mj-lt"/>
                <a:ea typeface="맑은 고딕" pitchFamily="50" charset="-127"/>
                <a:cs typeface="굴림" pitchFamily="50" charset="-127"/>
              </a:rPr>
              <a:t>Ms. M. Sri Lakshmi</a:t>
            </a: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a:p>
            <a:pPr fontAlgn="base">
              <a:spcBef>
                <a:spcPct val="0"/>
              </a:spcBef>
              <a:spcAft>
                <a:spcPct val="0"/>
              </a:spcAft>
            </a:pPr>
            <a:endParaRPr kumimoji="1" lang="en-US" altLang="ko-KR" sz="1400" dirty="0">
              <a:solidFill>
                <a:schemeClr val="bg1"/>
              </a:solidFill>
              <a:latin typeface="+mj-lt"/>
              <a:ea typeface="맑은 고딕" pitchFamily="50" charset="-127"/>
              <a:cs typeface="굴림" pitchFamily="50" charset="-127"/>
            </a:endParaRPr>
          </a:p>
        </p:txBody>
      </p:sp>
      <p:cxnSp>
        <p:nvCxnSpPr>
          <p:cNvPr id="21" name="직선 연결선 20"/>
          <p:cNvCxnSpPr/>
          <p:nvPr/>
        </p:nvCxnSpPr>
        <p:spPr>
          <a:xfrm flipV="1">
            <a:off x="4528048" y="993304"/>
            <a:ext cx="216024" cy="216024"/>
          </a:xfrm>
          <a:prstGeom prst="line">
            <a:avLst/>
          </a:prstGeom>
          <a:ln w="38100">
            <a:solidFill>
              <a:srgbClr val="F23E75"/>
            </a:solidFill>
          </a:ln>
        </p:spPr>
        <p:style>
          <a:lnRef idx="1">
            <a:schemeClr val="accent1"/>
          </a:lnRef>
          <a:fillRef idx="0">
            <a:schemeClr val="accent1"/>
          </a:fillRef>
          <a:effectRef idx="0">
            <a:schemeClr val="accent1"/>
          </a:effectRef>
          <a:fontRef idx="minor">
            <a:schemeClr val="tx1"/>
          </a:fontRef>
        </p:style>
      </p:cxnSp>
      <p:cxnSp>
        <p:nvCxnSpPr>
          <p:cNvPr id="24" name="직선 연결선 23"/>
          <p:cNvCxnSpPr/>
          <p:nvPr/>
        </p:nvCxnSpPr>
        <p:spPr>
          <a:xfrm flipV="1">
            <a:off x="8028384" y="5157192"/>
            <a:ext cx="216024" cy="216024"/>
          </a:xfrm>
          <a:prstGeom prst="line">
            <a:avLst/>
          </a:prstGeom>
          <a:ln w="38100">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63792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Jumping)</a:t>
            </a:r>
            <a:endParaRPr lang="en-IN" sz="2800" b="1" dirty="0"/>
          </a:p>
        </p:txBody>
      </p:sp>
      <p:pic>
        <p:nvPicPr>
          <p:cNvPr id="5" name="Picture 4">
            <a:extLst>
              <a:ext uri="{FF2B5EF4-FFF2-40B4-BE49-F238E27FC236}">
                <a16:creationId xmlns:a16="http://schemas.microsoft.com/office/drawing/2014/main" id="{B6AD88E1-4CC5-490D-ABCA-AD46E36934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551" y="2852936"/>
            <a:ext cx="3328370" cy="1872208"/>
          </a:xfrm>
          <a:prstGeom prst="rect">
            <a:avLst/>
          </a:prstGeom>
        </p:spPr>
      </p:pic>
      <p:pic>
        <p:nvPicPr>
          <p:cNvPr id="7" name="Picture 6">
            <a:extLst>
              <a:ext uri="{FF2B5EF4-FFF2-40B4-BE49-F238E27FC236}">
                <a16:creationId xmlns:a16="http://schemas.microsoft.com/office/drawing/2014/main" id="{8AA0BAA0-72BE-44C7-A270-80D6167F46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635665" y="2487924"/>
            <a:ext cx="2607921" cy="3336865"/>
          </a:xfrm>
          <a:prstGeom prst="rect">
            <a:avLst/>
          </a:prstGeom>
        </p:spPr>
      </p:pic>
    </p:spTree>
    <p:extLst>
      <p:ext uri="{BB962C8B-B14F-4D97-AF65-F5344CB8AC3E}">
        <p14:creationId xmlns:p14="http://schemas.microsoft.com/office/powerpoint/2010/main" val="1736172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Shooting)</a:t>
            </a:r>
            <a:endParaRPr lang="en-IN" sz="2800" b="1" dirty="0"/>
          </a:p>
        </p:txBody>
      </p:sp>
      <p:pic>
        <p:nvPicPr>
          <p:cNvPr id="5" name="Picture 4">
            <a:extLst>
              <a:ext uri="{FF2B5EF4-FFF2-40B4-BE49-F238E27FC236}">
                <a16:creationId xmlns:a16="http://schemas.microsoft.com/office/drawing/2014/main" id="{72EE203E-371B-4DAB-B73A-8665896904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6764" y="2506307"/>
            <a:ext cx="3185369" cy="2777642"/>
          </a:xfrm>
          <a:prstGeom prst="rect">
            <a:avLst/>
          </a:prstGeom>
        </p:spPr>
      </p:pic>
      <p:pic>
        <p:nvPicPr>
          <p:cNvPr id="7" name="Picture 6">
            <a:extLst>
              <a:ext uri="{FF2B5EF4-FFF2-40B4-BE49-F238E27FC236}">
                <a16:creationId xmlns:a16="http://schemas.microsoft.com/office/drawing/2014/main" id="{BE1653C5-A9F9-430E-94FF-B44BDA87BB2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64088" y="2487924"/>
            <a:ext cx="2945793" cy="2945793"/>
          </a:xfrm>
          <a:prstGeom prst="rect">
            <a:avLst/>
          </a:prstGeom>
        </p:spPr>
      </p:pic>
    </p:spTree>
    <p:extLst>
      <p:ext uri="{BB962C8B-B14F-4D97-AF65-F5344CB8AC3E}">
        <p14:creationId xmlns:p14="http://schemas.microsoft.com/office/powerpoint/2010/main" val="12846199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5724127" y="1290069"/>
            <a:ext cx="2520933" cy="308392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4 GB of Ram </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i5 processor</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Any GPU</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Windows/Linux</a:t>
            </a:r>
          </a:p>
          <a:p>
            <a:pPr marL="457200" indent="-457200" algn="ctr" fontAlgn="base">
              <a:lnSpc>
                <a:spcPct val="200000"/>
              </a:lnSpc>
              <a:spcBef>
                <a:spcPct val="0"/>
              </a:spcBef>
              <a:spcAft>
                <a:spcPct val="0"/>
              </a:spcAft>
              <a:buFont typeface="+mj-lt"/>
              <a:buAutoNum type="arabicPeriod"/>
            </a:pPr>
            <a:endParaRPr kumimoji="1" lang="en-US" altLang="ko-KR" sz="2000" b="1" dirty="0">
              <a:solidFill>
                <a:schemeClr val="bg1"/>
              </a:solidFill>
              <a:ea typeface="맑은 고딕" panose="020B0503020000020004" pitchFamily="50" charset="-127"/>
              <a:cs typeface="굴림" pitchFamily="50" charset="-127"/>
            </a:endParaRPr>
          </a:p>
        </p:txBody>
      </p:sp>
      <p:sp>
        <p:nvSpPr>
          <p:cNvPr id="13" name="타원 12"/>
          <p:cNvSpPr/>
          <p:nvPr/>
        </p:nvSpPr>
        <p:spPr>
          <a:xfrm>
            <a:off x="1347664" y="1052736"/>
            <a:ext cx="2792288" cy="2792288"/>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15" name="타원 14"/>
          <p:cNvSpPr/>
          <p:nvPr/>
        </p:nvSpPr>
        <p:spPr>
          <a:xfrm>
            <a:off x="1547664" y="1176958"/>
            <a:ext cx="504056" cy="504056"/>
          </a:xfrm>
          <a:prstGeom prst="ellipse">
            <a:avLst/>
          </a:prstGeom>
          <a:solidFill>
            <a:srgbClr val="8C35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2" name="그룹 1"/>
          <p:cNvGrpSpPr/>
          <p:nvPr/>
        </p:nvGrpSpPr>
        <p:grpSpPr>
          <a:xfrm>
            <a:off x="898939" y="1805236"/>
            <a:ext cx="3690410" cy="1149905"/>
            <a:chOff x="898939" y="1805236"/>
            <a:chExt cx="3690410" cy="1149905"/>
          </a:xfrm>
        </p:grpSpPr>
        <p:sp>
          <p:nvSpPr>
            <p:cNvPr id="20" name="Text Box 5"/>
            <p:cNvSpPr txBox="1">
              <a:spLocks noChangeArrowheads="1"/>
            </p:cNvSpPr>
            <p:nvPr/>
          </p:nvSpPr>
          <p:spPr bwMode="auto">
            <a:xfrm>
              <a:off x="1320948" y="2373287"/>
              <a:ext cx="2880320"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solidFill>
                    <a:schemeClr val="bg1"/>
                  </a:solidFill>
                  <a:latin typeface="+mj-lt"/>
                  <a:ea typeface="맑은 고딕" panose="020B0503020000020004" pitchFamily="50" charset="-127"/>
                  <a:cs typeface="굴림" pitchFamily="50" charset="-127"/>
                </a:rPr>
                <a:t>Requirements</a:t>
              </a:r>
            </a:p>
          </p:txBody>
        </p:sp>
        <p:sp>
          <p:nvSpPr>
            <p:cNvPr id="14" name="직사각형 13"/>
            <p:cNvSpPr/>
            <p:nvPr/>
          </p:nvSpPr>
          <p:spPr>
            <a:xfrm>
              <a:off x="1331045" y="2708920"/>
              <a:ext cx="2737495" cy="246221"/>
            </a:xfrm>
            <a:prstGeom prst="rect">
              <a:avLst/>
            </a:prstGeom>
            <a:noFill/>
          </p:spPr>
          <p:txBody>
            <a:bodyPr wrap="square">
              <a:spAutoFit/>
            </a:bodyPr>
            <a:lstStyle/>
            <a:p>
              <a:pPr lvl="0" algn="ct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898939" y="1805236"/>
              <a:ext cx="3690410" cy="584775"/>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chemeClr val="bg1"/>
                  </a:solidFill>
                  <a:latin typeface="+mj-lt"/>
                  <a:ea typeface="맑은 고딕" panose="020B0503020000020004" pitchFamily="50" charset="-127"/>
                  <a:cs typeface="굴림" pitchFamily="50" charset="-127"/>
                </a:rPr>
                <a:t>Hardware  </a:t>
              </a:r>
              <a:endParaRPr kumimoji="1" lang="ko-KR" altLang="ko-KR" sz="3200" b="1" dirty="0">
                <a:solidFill>
                  <a:schemeClr val="bg1"/>
                </a:solidFill>
                <a:latin typeface="+mj-lt"/>
                <a:ea typeface="맑은 고딕" panose="020B0503020000020004" pitchFamily="50" charset="-127"/>
                <a:cs typeface="굴림" pitchFamily="50" charset="-127"/>
              </a:endParaRPr>
            </a:p>
          </p:txBody>
        </p:sp>
      </p:grpSp>
    </p:spTree>
    <p:extLst>
      <p:ext uri="{BB962C8B-B14F-4D97-AF65-F5344CB8AC3E}">
        <p14:creationId xmlns:p14="http://schemas.microsoft.com/office/powerpoint/2010/main" val="206419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5724127" y="1290069"/>
            <a:ext cx="2520933" cy="246836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OpenCV </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MediaPipe</a:t>
            </a:r>
          </a:p>
          <a:p>
            <a:pPr marL="457200" marR="0" indent="-457200" fontAlgn="base">
              <a:lnSpc>
                <a:spcPct val="200000"/>
              </a:lnSpc>
              <a:spcBef>
                <a:spcPct val="0"/>
              </a:spcBef>
              <a:spcAft>
                <a:spcPct val="0"/>
              </a:spcAft>
              <a:buClrTx/>
              <a:buSzTx/>
              <a:buFont typeface="+mj-lt"/>
              <a:buAutoNum type="arabicPeriod"/>
              <a:tabLst/>
            </a:pPr>
            <a:r>
              <a:rPr kumimoji="1" lang="en-US" altLang="ko-KR" sz="2000" b="1" dirty="0">
                <a:solidFill>
                  <a:schemeClr val="bg1"/>
                </a:solidFill>
                <a:ea typeface="맑은 고딕" panose="020B0503020000020004" pitchFamily="50" charset="-127"/>
                <a:cs typeface="굴림" pitchFamily="50" charset="-127"/>
              </a:rPr>
              <a:t>PyAutoGUI</a:t>
            </a:r>
          </a:p>
          <a:p>
            <a:pPr marL="457200" indent="-457200" algn="ctr" fontAlgn="base">
              <a:lnSpc>
                <a:spcPct val="200000"/>
              </a:lnSpc>
              <a:spcBef>
                <a:spcPct val="0"/>
              </a:spcBef>
              <a:spcAft>
                <a:spcPct val="0"/>
              </a:spcAft>
              <a:buFont typeface="+mj-lt"/>
              <a:buAutoNum type="arabicPeriod"/>
            </a:pPr>
            <a:endParaRPr kumimoji="1" lang="en-US" altLang="ko-KR" sz="2000" b="1" dirty="0">
              <a:solidFill>
                <a:schemeClr val="bg1"/>
              </a:solidFill>
              <a:ea typeface="맑은 고딕" panose="020B0503020000020004" pitchFamily="50" charset="-127"/>
              <a:cs typeface="굴림" pitchFamily="50" charset="-127"/>
            </a:endParaRPr>
          </a:p>
        </p:txBody>
      </p:sp>
      <p:sp>
        <p:nvSpPr>
          <p:cNvPr id="13" name="타원 12"/>
          <p:cNvSpPr/>
          <p:nvPr/>
        </p:nvSpPr>
        <p:spPr>
          <a:xfrm>
            <a:off x="1347664" y="1052736"/>
            <a:ext cx="2792288" cy="2792288"/>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15" name="타원 14"/>
          <p:cNvSpPr/>
          <p:nvPr/>
        </p:nvSpPr>
        <p:spPr>
          <a:xfrm>
            <a:off x="1547664" y="1176958"/>
            <a:ext cx="504056" cy="504056"/>
          </a:xfrm>
          <a:prstGeom prst="ellipse">
            <a:avLst/>
          </a:prstGeom>
          <a:solidFill>
            <a:srgbClr val="8C35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2" name="그룹 1"/>
          <p:cNvGrpSpPr/>
          <p:nvPr/>
        </p:nvGrpSpPr>
        <p:grpSpPr>
          <a:xfrm>
            <a:off x="898939" y="1805236"/>
            <a:ext cx="3690410" cy="1149905"/>
            <a:chOff x="898939" y="1805236"/>
            <a:chExt cx="3690410" cy="1149905"/>
          </a:xfrm>
        </p:grpSpPr>
        <p:sp>
          <p:nvSpPr>
            <p:cNvPr id="20" name="Text Box 5"/>
            <p:cNvSpPr txBox="1">
              <a:spLocks noChangeArrowheads="1"/>
            </p:cNvSpPr>
            <p:nvPr/>
          </p:nvSpPr>
          <p:spPr bwMode="auto">
            <a:xfrm>
              <a:off x="1320948" y="2373287"/>
              <a:ext cx="2880320" cy="46166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spAutoFit/>
            </a:bodyPr>
            <a:lstStyle/>
            <a:p>
              <a:pPr lvl="0" algn="ctr" fontAlgn="base">
                <a:spcBef>
                  <a:spcPct val="0"/>
                </a:spcBef>
                <a:spcAft>
                  <a:spcPct val="0"/>
                </a:spcAft>
              </a:pPr>
              <a:r>
                <a:rPr kumimoji="1" lang="en-US" altLang="ko-KR" sz="2400" b="1" dirty="0">
                  <a:solidFill>
                    <a:schemeClr val="bg1"/>
                  </a:solidFill>
                  <a:latin typeface="+mj-lt"/>
                  <a:ea typeface="맑은 고딕" panose="020B0503020000020004" pitchFamily="50" charset="-127"/>
                  <a:cs typeface="굴림" pitchFamily="50" charset="-127"/>
                </a:rPr>
                <a:t>Technologies Used</a:t>
              </a:r>
            </a:p>
          </p:txBody>
        </p:sp>
        <p:sp>
          <p:nvSpPr>
            <p:cNvPr id="14" name="직사각형 13"/>
            <p:cNvSpPr/>
            <p:nvPr/>
          </p:nvSpPr>
          <p:spPr>
            <a:xfrm>
              <a:off x="1331045" y="2708920"/>
              <a:ext cx="2737495" cy="246221"/>
            </a:xfrm>
            <a:prstGeom prst="rect">
              <a:avLst/>
            </a:prstGeom>
            <a:noFill/>
          </p:spPr>
          <p:txBody>
            <a:bodyPr wrap="square">
              <a:spAutoFit/>
            </a:bodyPr>
            <a:lstStyle/>
            <a:p>
              <a:pPr lvl="0" algn="ctr">
                <a:lnSpc>
                  <a:spcPts val="1200"/>
                </a:lnSpc>
                <a:defRPr/>
              </a:pPr>
              <a:endParaRPr lang="en-US" altLang="ko-KR" sz="1100" dirty="0">
                <a:solidFill>
                  <a:schemeClr val="bg1"/>
                </a:solidFill>
                <a:latin typeface="+mj-lt"/>
                <a:ea typeface="맑은 고딕" pitchFamily="50" charset="-127"/>
                <a:cs typeface="굴림" pitchFamily="50" charset="-127"/>
              </a:endParaRPr>
            </a:p>
          </p:txBody>
        </p:sp>
        <p:sp>
          <p:nvSpPr>
            <p:cNvPr id="19" name="Text Box 4"/>
            <p:cNvSpPr txBox="1">
              <a:spLocks noChangeArrowheads="1"/>
            </p:cNvSpPr>
            <p:nvPr/>
          </p:nvSpPr>
          <p:spPr bwMode="auto">
            <a:xfrm>
              <a:off x="898939" y="1805236"/>
              <a:ext cx="3690410" cy="584775"/>
            </a:xfrm>
            <a:prstGeom prst="rect">
              <a:avLst/>
            </a:prstGeom>
            <a:noFill/>
            <a:ln w="38100">
              <a:noFill/>
              <a:miter lim="800000"/>
              <a:headEnd/>
              <a:tailEnd/>
            </a:ln>
            <a:effectLst/>
          </p:spPr>
          <p:txBody>
            <a:bodyPr vert="horz" wrap="square" lIns="91440" tIns="45720" rIns="91440" bIns="45720" numCol="1" anchor="t" anchorCtr="0" compatLnSpc="1">
              <a:prstTxWarp prst="textNoShape">
                <a:avLst/>
              </a:prstTxWarp>
              <a:spAutoFit/>
            </a:bodyPr>
            <a:lstStyle/>
            <a:p>
              <a:pPr algn="ctr" fontAlgn="base">
                <a:spcBef>
                  <a:spcPct val="0"/>
                </a:spcBef>
                <a:spcAft>
                  <a:spcPct val="0"/>
                </a:spcAft>
              </a:pPr>
              <a:r>
                <a:rPr kumimoji="1" lang="en-US" altLang="ko-KR" sz="3200" b="1" dirty="0">
                  <a:solidFill>
                    <a:schemeClr val="bg1"/>
                  </a:solidFill>
                  <a:latin typeface="+mj-lt"/>
                  <a:ea typeface="맑은 고딕" panose="020B0503020000020004" pitchFamily="50" charset="-127"/>
                  <a:cs typeface="굴림" pitchFamily="50" charset="-127"/>
                </a:rPr>
                <a:t>Deep learning </a:t>
              </a:r>
              <a:endParaRPr kumimoji="1" lang="ko-KR" altLang="ko-KR" sz="3200" b="1" dirty="0">
                <a:solidFill>
                  <a:schemeClr val="bg1"/>
                </a:solidFill>
                <a:latin typeface="+mj-lt"/>
                <a:ea typeface="맑은 고딕" panose="020B0503020000020004" pitchFamily="50" charset="-127"/>
                <a:cs typeface="굴림" pitchFamily="50" charset="-127"/>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dirty="0">
                <a:solidFill>
                  <a:srgbClr val="CC99FF"/>
                </a:solidFill>
              </a:rPr>
              <a:t>THANK</a:t>
            </a:r>
            <a:br>
              <a:rPr lang="en-US" altLang="ko-KR" dirty="0">
                <a:solidFill>
                  <a:srgbClr val="CC99FF"/>
                </a:solidFill>
              </a:rPr>
            </a:br>
            <a:r>
              <a:rPr lang="en-US" altLang="ko-KR" dirty="0">
                <a:solidFill>
                  <a:srgbClr val="CC99FF"/>
                </a:solidFill>
              </a:rPr>
              <a:t>YOU</a:t>
            </a:r>
            <a:endParaRPr lang="ko-KR" altLang="en-US" dirty="0">
              <a:solidFill>
                <a:srgbClr val="CC99FF"/>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sz="3600" dirty="0">
                <a:solidFill>
                  <a:schemeClr val="bg1"/>
                </a:solidFill>
              </a:rPr>
              <a:t>Abstract</a:t>
            </a:r>
            <a:endParaRPr lang="ko-KR" altLang="en-US" sz="3600" dirty="0">
              <a:solidFill>
                <a:schemeClr val="bg1"/>
              </a:solidFill>
            </a:endParaRPr>
          </a:p>
        </p:txBody>
      </p:sp>
      <p:sp>
        <p:nvSpPr>
          <p:cNvPr id="37" name="내용 개체 틀 36"/>
          <p:cNvSpPr>
            <a:spLocks noGrp="1"/>
          </p:cNvSpPr>
          <p:nvPr>
            <p:ph idx="1"/>
          </p:nvPr>
        </p:nvSpPr>
        <p:spPr/>
        <p:txBody>
          <a:bodyPr>
            <a:normAutofit/>
          </a:bodyPr>
          <a:lstStyle/>
          <a:p>
            <a:pPr>
              <a:buFont typeface="Arial" panose="020B0604020202020204" pitchFamily="34" charset="0"/>
              <a:buChar char="•"/>
            </a:pPr>
            <a:r>
              <a:rPr lang="en-US" altLang="ko-KR" sz="2000" dirty="0"/>
              <a:t>Virtual environments are designed to provide natural, efficient, powerful, and flexible human computer interaction. However, virtual worlds are not well-suited to the standard two-dimensional, keyboard-and-mouse-oriented graphical user interface. This will look at the most prevalent methods for capturing, monitoring, and recognizing many modalities at the same time in order to develop an intelligent human-computer interface for games. Given the wide range of gestures and their importance in building intuitive interfaces, the techniques under consideration concentrate on gestures, while they may be applied to other modalities as well. The methods under consideration are user-independent and do not need huge learning samples. </a:t>
            </a:r>
          </a:p>
          <a:p>
            <a:pPr>
              <a:buFont typeface="Arial" panose="020B0604020202020204" pitchFamily="34" charset="0"/>
              <a:buChar char="•"/>
            </a:pPr>
            <a:endParaRPr lang="en-US" altLang="ko-KR" sz="2000" dirty="0"/>
          </a:p>
          <a:p>
            <a:pPr marL="285750" indent="-285750">
              <a:buFont typeface="Arial" panose="020B0604020202020204" pitchFamily="34" charset="0"/>
              <a:buChar char="•"/>
            </a:pPr>
            <a:r>
              <a:rPr lang="en-US" altLang="ko-KR" sz="2000" dirty="0"/>
              <a:t>In this project, a model is developed that collects user gestures using a camera and uses the open-source free computer vision library OpenCV to convert real-time human motions into keyboard input for video game control.</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타원 20"/>
          <p:cNvSpPr/>
          <p:nvPr/>
        </p:nvSpPr>
        <p:spPr>
          <a:xfrm>
            <a:off x="13316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30" name="타원 129"/>
          <p:cNvSpPr/>
          <p:nvPr/>
        </p:nvSpPr>
        <p:spPr>
          <a:xfrm>
            <a:off x="36557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35" name="타원 134"/>
          <p:cNvSpPr/>
          <p:nvPr/>
        </p:nvSpPr>
        <p:spPr>
          <a:xfrm>
            <a:off x="5979840" y="1712590"/>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40" name="타원 139"/>
          <p:cNvSpPr/>
          <p:nvPr/>
        </p:nvSpPr>
        <p:spPr>
          <a:xfrm>
            <a:off x="3655740" y="3937806"/>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145" name="타원 144"/>
          <p:cNvSpPr/>
          <p:nvPr/>
        </p:nvSpPr>
        <p:spPr>
          <a:xfrm>
            <a:off x="5979840" y="3938919"/>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27" name="TextBox 26"/>
          <p:cNvSpPr txBox="1"/>
          <p:nvPr/>
        </p:nvSpPr>
        <p:spPr>
          <a:xfrm>
            <a:off x="467544" y="498738"/>
            <a:ext cx="2880320" cy="553998"/>
          </a:xfrm>
          <a:prstGeom prst="rect">
            <a:avLst/>
          </a:prstGeom>
          <a:noFill/>
        </p:spPr>
        <p:txBody>
          <a:bodyPr wrap="square" rtlCol="0">
            <a:spAutoFit/>
          </a:bodyPr>
          <a:lstStyle/>
          <a:p>
            <a:r>
              <a:rPr lang="en-US" altLang="ko-KR" sz="3000" b="1" dirty="0">
                <a:solidFill>
                  <a:srgbClr val="F23E75"/>
                </a:solidFill>
                <a:latin typeface="+mj-lt"/>
                <a:ea typeface="맑은 고딕" panose="020B0503020000020004" pitchFamily="50" charset="-127"/>
              </a:rPr>
              <a:t>CONTENTS     </a:t>
            </a:r>
            <a:endParaRPr lang="ko-KR" altLang="en-US" sz="3000" b="1" dirty="0">
              <a:solidFill>
                <a:srgbClr val="F23E75"/>
              </a:solidFill>
              <a:latin typeface="+mj-lt"/>
              <a:ea typeface="맑은 고딕" panose="020B0503020000020004" pitchFamily="50" charset="-127"/>
            </a:endParaRPr>
          </a:p>
        </p:txBody>
      </p:sp>
      <p:grpSp>
        <p:nvGrpSpPr>
          <p:cNvPr id="20" name="그룹 19"/>
          <p:cNvGrpSpPr/>
          <p:nvPr/>
        </p:nvGrpSpPr>
        <p:grpSpPr>
          <a:xfrm>
            <a:off x="1331640" y="1928614"/>
            <a:ext cx="2042864" cy="1264205"/>
            <a:chOff x="1462336" y="2996952"/>
            <a:chExt cx="2042864" cy="1264205"/>
          </a:xfrm>
        </p:grpSpPr>
        <p:sp>
          <p:nvSpPr>
            <p:cNvPr id="39"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Abstract</a:t>
              </a:r>
            </a:p>
          </p:txBody>
        </p:sp>
        <p:sp>
          <p:nvSpPr>
            <p:cNvPr id="40"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Brief description of Project</a:t>
              </a:r>
            </a:p>
          </p:txBody>
        </p:sp>
        <p:sp>
          <p:nvSpPr>
            <p:cNvPr id="41"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01</a:t>
              </a:r>
              <a:endParaRPr lang="ko-KR" altLang="en-US" sz="2500" b="1" dirty="0">
                <a:solidFill>
                  <a:srgbClr val="CC99FF"/>
                </a:solidFill>
                <a:latin typeface="+mj-lt"/>
                <a:ea typeface="맑은 고딕" panose="020B0503020000020004" pitchFamily="50" charset="-127"/>
              </a:endParaRPr>
            </a:p>
          </p:txBody>
        </p:sp>
      </p:grpSp>
      <p:sp>
        <p:nvSpPr>
          <p:cNvPr id="22" name="타원 21"/>
          <p:cNvSpPr/>
          <p:nvPr/>
        </p:nvSpPr>
        <p:spPr>
          <a:xfrm>
            <a:off x="1331640" y="1784598"/>
            <a:ext cx="504056" cy="504056"/>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126" name="그룹 125"/>
          <p:cNvGrpSpPr/>
          <p:nvPr/>
        </p:nvGrpSpPr>
        <p:grpSpPr>
          <a:xfrm>
            <a:off x="3655740" y="1844824"/>
            <a:ext cx="2042864" cy="1347995"/>
            <a:chOff x="1462336" y="2913162"/>
            <a:chExt cx="2042864" cy="1347995"/>
          </a:xfrm>
        </p:grpSpPr>
        <p:sp>
          <p:nvSpPr>
            <p:cNvPr id="127"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Existing vs Proposed</a:t>
              </a:r>
            </a:p>
          </p:txBody>
        </p:sp>
        <p:sp>
          <p:nvSpPr>
            <p:cNvPr id="128"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Comparison</a:t>
              </a:r>
            </a:p>
          </p:txBody>
        </p:sp>
        <p:sp>
          <p:nvSpPr>
            <p:cNvPr id="129" name="TextBox 13"/>
            <p:cNvSpPr txBox="1">
              <a:spLocks noChangeArrowheads="1"/>
            </p:cNvSpPr>
            <p:nvPr/>
          </p:nvSpPr>
          <p:spPr bwMode="auto">
            <a:xfrm>
              <a:off x="2208693" y="2913162"/>
              <a:ext cx="601951" cy="477054"/>
            </a:xfrm>
            <a:prstGeom prst="rect">
              <a:avLst/>
            </a:prstGeom>
            <a:noFill/>
            <a:ln w="9525">
              <a:noFill/>
              <a:miter lim="800000"/>
              <a:headEnd/>
              <a:tailEnd/>
            </a:ln>
          </p:spPr>
          <p:txBody>
            <a:bodyPr wrap="square">
              <a:spAutoFit/>
            </a:bodyPr>
            <a:lstStyle/>
            <a:p>
              <a:pPr algn="ctr"/>
              <a:r>
                <a:rPr lang="en-US" altLang="ko-KR" sz="2500" b="1" dirty="0">
                  <a:solidFill>
                    <a:srgbClr val="F9A1BC"/>
                  </a:solidFill>
                  <a:latin typeface="+mj-lt"/>
                  <a:ea typeface="맑은 고딕" panose="020B0503020000020004" pitchFamily="50" charset="-127"/>
                </a:rPr>
                <a:t>02</a:t>
              </a:r>
              <a:endParaRPr lang="ko-KR" altLang="en-US" sz="2500" b="1" dirty="0">
                <a:solidFill>
                  <a:srgbClr val="F9A1BC"/>
                </a:solidFill>
                <a:latin typeface="+mj-lt"/>
                <a:ea typeface="맑은 고딕" panose="020B0503020000020004" pitchFamily="50" charset="-127"/>
              </a:endParaRPr>
            </a:p>
          </p:txBody>
        </p:sp>
      </p:grpSp>
      <p:grpSp>
        <p:nvGrpSpPr>
          <p:cNvPr id="131" name="그룹 130"/>
          <p:cNvGrpSpPr/>
          <p:nvPr/>
        </p:nvGrpSpPr>
        <p:grpSpPr>
          <a:xfrm>
            <a:off x="5979840" y="1928614"/>
            <a:ext cx="2042864" cy="1264205"/>
            <a:chOff x="1462336" y="2996952"/>
            <a:chExt cx="2042864" cy="1264205"/>
          </a:xfrm>
        </p:grpSpPr>
        <p:sp>
          <p:nvSpPr>
            <p:cNvPr id="132"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System Architecture</a:t>
              </a:r>
            </a:p>
          </p:txBody>
        </p:sp>
        <p:sp>
          <p:nvSpPr>
            <p:cNvPr id="133" name="Text Box 11"/>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    Program workflow</a:t>
              </a:r>
            </a:p>
          </p:txBody>
        </p:sp>
        <p:sp>
          <p:nvSpPr>
            <p:cNvPr id="134" name="TextBox 13"/>
            <p:cNvSpPr txBox="1">
              <a:spLocks noChangeArrowheads="1"/>
            </p:cNvSpPr>
            <p:nvPr/>
          </p:nvSpPr>
          <p:spPr bwMode="auto">
            <a:xfrm>
              <a:off x="2229532" y="2996952"/>
              <a:ext cx="508473"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03</a:t>
              </a:r>
              <a:endParaRPr lang="ko-KR" altLang="en-US" sz="2500" b="1" dirty="0">
                <a:solidFill>
                  <a:srgbClr val="CC99FF"/>
                </a:solidFill>
                <a:latin typeface="+mj-lt"/>
                <a:ea typeface="맑은 고딕" panose="020B0503020000020004" pitchFamily="50" charset="-127"/>
              </a:endParaRPr>
            </a:p>
          </p:txBody>
        </p:sp>
      </p:grpSp>
      <p:grpSp>
        <p:nvGrpSpPr>
          <p:cNvPr id="136" name="그룹 135"/>
          <p:cNvGrpSpPr/>
          <p:nvPr/>
        </p:nvGrpSpPr>
        <p:grpSpPr>
          <a:xfrm>
            <a:off x="3701108" y="4153830"/>
            <a:ext cx="2137322" cy="1266257"/>
            <a:chOff x="1507704" y="2996952"/>
            <a:chExt cx="2137322" cy="1266257"/>
          </a:xfrm>
        </p:grpSpPr>
        <p:sp>
          <p:nvSpPr>
            <p:cNvPr id="137" name="Text Box 5"/>
            <p:cNvSpPr txBox="1">
              <a:spLocks noChangeArrowheads="1"/>
            </p:cNvSpPr>
            <p:nvPr/>
          </p:nvSpPr>
          <p:spPr bwMode="auto">
            <a:xfrm>
              <a:off x="1578604" y="3517267"/>
              <a:ext cx="2066422" cy="307777"/>
            </a:xfrm>
            <a:prstGeom prst="rect">
              <a:avLst/>
            </a:prstGeom>
            <a:noFill/>
            <a:ln w="9525">
              <a:noFill/>
              <a:miter lim="800000"/>
              <a:headEnd/>
              <a:tailEnd/>
            </a:ln>
          </p:spPr>
          <p:txBody>
            <a:bodyPr wrap="square">
              <a:spAutoFit/>
            </a:bodyPr>
            <a:lstStyle/>
            <a:p>
              <a:pPr>
                <a:defRPr/>
              </a:pPr>
              <a:r>
                <a:rPr lang="en-US" altLang="ko-KR" sz="1400" b="1" dirty="0">
                  <a:solidFill>
                    <a:schemeClr val="bg1"/>
                  </a:solidFill>
                  <a:latin typeface="+mj-lt"/>
                  <a:ea typeface="맑은 고딕" panose="020B0503020000020004" pitchFamily="50" charset="-127"/>
                </a:rPr>
                <a:t>Hardware Requirements</a:t>
              </a:r>
            </a:p>
          </p:txBody>
        </p:sp>
        <p:sp>
          <p:nvSpPr>
            <p:cNvPr id="138" name="Text Box 11"/>
            <p:cNvSpPr txBox="1">
              <a:spLocks noChangeArrowheads="1"/>
            </p:cNvSpPr>
            <p:nvPr/>
          </p:nvSpPr>
          <p:spPr bwMode="auto">
            <a:xfrm>
              <a:off x="1507704" y="3863099"/>
              <a:ext cx="2042864" cy="400110"/>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Minimum requirements to run the script</a:t>
              </a:r>
            </a:p>
          </p:txBody>
        </p:sp>
        <p:sp>
          <p:nvSpPr>
            <p:cNvPr id="139" name="TextBox 13"/>
            <p:cNvSpPr txBox="1">
              <a:spLocks noChangeArrowheads="1"/>
            </p:cNvSpPr>
            <p:nvPr/>
          </p:nvSpPr>
          <p:spPr bwMode="auto">
            <a:xfrm>
              <a:off x="2229531" y="2996952"/>
              <a:ext cx="508474" cy="477054"/>
            </a:xfrm>
            <a:prstGeom prst="rect">
              <a:avLst/>
            </a:prstGeom>
            <a:noFill/>
            <a:ln w="9525">
              <a:noFill/>
              <a:miter lim="800000"/>
              <a:headEnd/>
              <a:tailEnd/>
            </a:ln>
          </p:spPr>
          <p:txBody>
            <a:bodyPr wrap="none">
              <a:spAutoFit/>
            </a:bodyPr>
            <a:lstStyle/>
            <a:p>
              <a:pPr algn="ctr"/>
              <a:r>
                <a:rPr lang="en-US" altLang="ko-KR" sz="2500" b="1" dirty="0">
                  <a:solidFill>
                    <a:srgbClr val="F9A1BC"/>
                  </a:solidFill>
                  <a:latin typeface="+mj-lt"/>
                  <a:ea typeface="맑은 고딕" panose="020B0503020000020004" pitchFamily="50" charset="-127"/>
                </a:rPr>
                <a:t>05</a:t>
              </a:r>
              <a:endParaRPr lang="ko-KR" altLang="en-US" sz="2500" b="1" dirty="0">
                <a:solidFill>
                  <a:srgbClr val="F9A1BC"/>
                </a:solidFill>
                <a:latin typeface="+mj-lt"/>
                <a:ea typeface="맑은 고딕" panose="020B0503020000020004" pitchFamily="50" charset="-127"/>
              </a:endParaRPr>
            </a:p>
          </p:txBody>
        </p:sp>
      </p:grpSp>
      <p:grpSp>
        <p:nvGrpSpPr>
          <p:cNvPr id="141" name="그룹 140"/>
          <p:cNvGrpSpPr/>
          <p:nvPr/>
        </p:nvGrpSpPr>
        <p:grpSpPr>
          <a:xfrm>
            <a:off x="6074904" y="4154943"/>
            <a:ext cx="2042864" cy="1284621"/>
            <a:chOff x="1557400" y="2996952"/>
            <a:chExt cx="2042864" cy="1284621"/>
          </a:xfrm>
        </p:grpSpPr>
        <p:sp>
          <p:nvSpPr>
            <p:cNvPr id="142" name="Text Box 5"/>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Domain</a:t>
              </a:r>
            </a:p>
          </p:txBody>
        </p:sp>
        <p:sp>
          <p:nvSpPr>
            <p:cNvPr id="143" name="Text Box 11"/>
            <p:cNvSpPr txBox="1">
              <a:spLocks noChangeArrowheads="1"/>
            </p:cNvSpPr>
            <p:nvPr/>
          </p:nvSpPr>
          <p:spPr bwMode="auto">
            <a:xfrm>
              <a:off x="1557400" y="4035352"/>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Technologies Used</a:t>
              </a:r>
            </a:p>
          </p:txBody>
        </p:sp>
        <p:sp>
          <p:nvSpPr>
            <p:cNvPr id="144" name="TextBox 13"/>
            <p:cNvSpPr txBox="1">
              <a:spLocks noChangeArrowheads="1"/>
            </p:cNvSpPr>
            <p:nvPr/>
          </p:nvSpPr>
          <p:spPr bwMode="auto">
            <a:xfrm>
              <a:off x="2229531" y="2996952"/>
              <a:ext cx="508474"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06</a:t>
              </a:r>
              <a:endParaRPr lang="ko-KR" altLang="en-US" sz="2500" b="1" dirty="0">
                <a:solidFill>
                  <a:srgbClr val="CC99FF"/>
                </a:solidFill>
                <a:latin typeface="+mj-lt"/>
                <a:ea typeface="맑은 고딕" panose="020B0503020000020004" pitchFamily="50" charset="-127"/>
              </a:endParaRPr>
            </a:p>
          </p:txBody>
        </p:sp>
      </p:grpSp>
      <p:sp>
        <p:nvSpPr>
          <p:cNvPr id="146" name="타원 145"/>
          <p:cNvSpPr/>
          <p:nvPr/>
        </p:nvSpPr>
        <p:spPr>
          <a:xfrm>
            <a:off x="7663408" y="5379079"/>
            <a:ext cx="504056" cy="504056"/>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sp>
        <p:nvSpPr>
          <p:cNvPr id="35" name="타원 20">
            <a:extLst>
              <a:ext uri="{FF2B5EF4-FFF2-40B4-BE49-F238E27FC236}">
                <a16:creationId xmlns:a16="http://schemas.microsoft.com/office/drawing/2014/main" id="{4DE9E279-34A2-4A1F-8FEB-CEF5130773DC}"/>
              </a:ext>
            </a:extLst>
          </p:cNvPr>
          <p:cNvSpPr/>
          <p:nvPr/>
        </p:nvSpPr>
        <p:spPr>
          <a:xfrm>
            <a:off x="1319191" y="3971927"/>
            <a:ext cx="2088232" cy="2088232"/>
          </a:xfrm>
          <a:prstGeom prst="ellipse">
            <a:avLst/>
          </a:prstGeom>
          <a:solidFill>
            <a:srgbClr val="000000">
              <a:alpha val="10196"/>
            </a:srgbClr>
          </a:solidFill>
          <a:ln>
            <a:solidFill>
              <a:srgbClr val="F23E7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latin typeface="+mj-lt"/>
            </a:endParaRPr>
          </a:p>
        </p:txBody>
      </p:sp>
      <p:grpSp>
        <p:nvGrpSpPr>
          <p:cNvPr id="36" name="그룹 19">
            <a:extLst>
              <a:ext uri="{FF2B5EF4-FFF2-40B4-BE49-F238E27FC236}">
                <a16:creationId xmlns:a16="http://schemas.microsoft.com/office/drawing/2014/main" id="{2CA12B46-F1B5-4F6F-BEE9-399410113A3B}"/>
              </a:ext>
            </a:extLst>
          </p:cNvPr>
          <p:cNvGrpSpPr/>
          <p:nvPr/>
        </p:nvGrpSpPr>
        <p:grpSpPr>
          <a:xfrm>
            <a:off x="1319191" y="4187951"/>
            <a:ext cx="2042864" cy="1264205"/>
            <a:chOff x="1462336" y="2996952"/>
            <a:chExt cx="2042864" cy="1264205"/>
          </a:xfrm>
        </p:grpSpPr>
        <p:sp>
          <p:nvSpPr>
            <p:cNvPr id="37" name="Text Box 5">
              <a:extLst>
                <a:ext uri="{FF2B5EF4-FFF2-40B4-BE49-F238E27FC236}">
                  <a16:creationId xmlns:a16="http://schemas.microsoft.com/office/drawing/2014/main" id="{D8E163D5-3A1A-4667-BC71-F2214958BF63}"/>
                </a:ext>
              </a:extLst>
            </p:cNvPr>
            <p:cNvSpPr txBox="1">
              <a:spLocks noChangeArrowheads="1"/>
            </p:cNvSpPr>
            <p:nvPr/>
          </p:nvSpPr>
          <p:spPr bwMode="auto">
            <a:xfrm>
              <a:off x="1619672" y="3492292"/>
              <a:ext cx="1728192" cy="307777"/>
            </a:xfrm>
            <a:prstGeom prst="rect">
              <a:avLst/>
            </a:prstGeom>
            <a:noFill/>
            <a:ln w="9525">
              <a:noFill/>
              <a:miter lim="800000"/>
              <a:headEnd/>
              <a:tailEnd/>
            </a:ln>
          </p:spPr>
          <p:txBody>
            <a:bodyPr wrap="square">
              <a:spAutoFit/>
            </a:bodyPr>
            <a:lstStyle/>
            <a:p>
              <a:pPr algn="ctr">
                <a:defRPr/>
              </a:pPr>
              <a:r>
                <a:rPr lang="en-US" altLang="ko-KR" sz="1400" b="1" dirty="0">
                  <a:solidFill>
                    <a:schemeClr val="bg1"/>
                  </a:solidFill>
                  <a:latin typeface="+mj-lt"/>
                  <a:ea typeface="맑은 고딕" panose="020B0503020000020004" pitchFamily="50" charset="-127"/>
                </a:rPr>
                <a:t>Expected Results</a:t>
              </a:r>
            </a:p>
          </p:txBody>
        </p:sp>
        <p:sp>
          <p:nvSpPr>
            <p:cNvPr id="38" name="Text Box 11">
              <a:extLst>
                <a:ext uri="{FF2B5EF4-FFF2-40B4-BE49-F238E27FC236}">
                  <a16:creationId xmlns:a16="http://schemas.microsoft.com/office/drawing/2014/main" id="{8F5A1B74-8E21-4894-8CBF-62AEED0A826D}"/>
                </a:ext>
              </a:extLst>
            </p:cNvPr>
            <p:cNvSpPr txBox="1">
              <a:spLocks noChangeArrowheads="1"/>
            </p:cNvSpPr>
            <p:nvPr/>
          </p:nvSpPr>
          <p:spPr bwMode="auto">
            <a:xfrm>
              <a:off x="1462336" y="4014936"/>
              <a:ext cx="2042864" cy="246221"/>
            </a:xfrm>
            <a:prstGeom prst="rect">
              <a:avLst/>
            </a:prstGeom>
            <a:noFill/>
            <a:ln w="9525">
              <a:noFill/>
              <a:miter lim="800000"/>
              <a:headEnd/>
              <a:tailEnd/>
            </a:ln>
            <a:effectLst/>
          </p:spPr>
          <p:txBody>
            <a:bodyPr wrap="square" anchor="ctr">
              <a:spAutoFit/>
            </a:bodyPr>
            <a:lstStyle/>
            <a:p>
              <a:pPr algn="ctr">
                <a:lnSpc>
                  <a:spcPts val="1200"/>
                </a:lnSpc>
                <a:defRPr/>
              </a:pPr>
              <a:r>
                <a:rPr lang="en-US" altLang="ko-KR" sz="1100" dirty="0">
                  <a:solidFill>
                    <a:schemeClr val="bg1"/>
                  </a:solidFill>
                  <a:latin typeface="+mj-lt"/>
                  <a:ea typeface="맑은 고딕" pitchFamily="50" charset="-127"/>
                  <a:cs typeface="굴림" pitchFamily="50" charset="-127"/>
                </a:rPr>
                <a:t>Preview of expected result.</a:t>
              </a:r>
            </a:p>
          </p:txBody>
        </p:sp>
        <p:sp>
          <p:nvSpPr>
            <p:cNvPr id="42" name="TextBox 13">
              <a:extLst>
                <a:ext uri="{FF2B5EF4-FFF2-40B4-BE49-F238E27FC236}">
                  <a16:creationId xmlns:a16="http://schemas.microsoft.com/office/drawing/2014/main" id="{CEFBA038-AF47-4E94-A36A-FA94173CFAE7}"/>
                </a:ext>
              </a:extLst>
            </p:cNvPr>
            <p:cNvSpPr txBox="1">
              <a:spLocks noChangeArrowheads="1"/>
            </p:cNvSpPr>
            <p:nvPr/>
          </p:nvSpPr>
          <p:spPr bwMode="auto">
            <a:xfrm>
              <a:off x="2229531" y="2996952"/>
              <a:ext cx="508474" cy="477054"/>
            </a:xfrm>
            <a:prstGeom prst="rect">
              <a:avLst/>
            </a:prstGeom>
            <a:noFill/>
            <a:ln w="9525">
              <a:noFill/>
              <a:miter lim="800000"/>
              <a:headEnd/>
              <a:tailEnd/>
            </a:ln>
          </p:spPr>
          <p:txBody>
            <a:bodyPr wrap="none">
              <a:spAutoFit/>
            </a:bodyPr>
            <a:lstStyle/>
            <a:p>
              <a:pPr algn="ctr"/>
              <a:r>
                <a:rPr lang="en-US" altLang="ko-KR" sz="2500" b="1" dirty="0">
                  <a:solidFill>
                    <a:srgbClr val="CC99FF"/>
                  </a:solidFill>
                  <a:latin typeface="+mj-lt"/>
                  <a:ea typeface="맑은 고딕" panose="020B0503020000020004" pitchFamily="50" charset="-127"/>
                </a:rPr>
                <a:t>04</a:t>
              </a:r>
              <a:endParaRPr lang="ko-KR" altLang="en-US" sz="2500" b="1" dirty="0">
                <a:solidFill>
                  <a:srgbClr val="CC99FF"/>
                </a:solidFill>
                <a:latin typeface="+mj-lt"/>
                <a:ea typeface="맑은 고딕" panose="020B0503020000020004" pitchFamily="50" charset="-127"/>
              </a:endParaRPr>
            </a:p>
          </p:txBody>
        </p:sp>
      </p:grpSp>
      <p:sp>
        <p:nvSpPr>
          <p:cNvPr id="43" name="타원 21">
            <a:extLst>
              <a:ext uri="{FF2B5EF4-FFF2-40B4-BE49-F238E27FC236}">
                <a16:creationId xmlns:a16="http://schemas.microsoft.com/office/drawing/2014/main" id="{3143075A-97DF-4607-BB56-CC0FC3E75B65}"/>
              </a:ext>
            </a:extLst>
          </p:cNvPr>
          <p:cNvSpPr/>
          <p:nvPr/>
        </p:nvSpPr>
        <p:spPr>
          <a:xfrm>
            <a:off x="1236948" y="5443502"/>
            <a:ext cx="504056" cy="504056"/>
          </a:xfrm>
          <a:prstGeom prst="ellipse">
            <a:avLst/>
          </a:prstGeom>
          <a:solidFill>
            <a:srgbClr val="F23E7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
        <p:nvSpPr>
          <p:cNvPr id="45" name="타원 145">
            <a:extLst>
              <a:ext uri="{FF2B5EF4-FFF2-40B4-BE49-F238E27FC236}">
                <a16:creationId xmlns:a16="http://schemas.microsoft.com/office/drawing/2014/main" id="{BDDE52F8-DEAE-4A99-9FC7-DAE51678F4A9}"/>
              </a:ext>
            </a:extLst>
          </p:cNvPr>
          <p:cNvSpPr/>
          <p:nvPr/>
        </p:nvSpPr>
        <p:spPr>
          <a:xfrm>
            <a:off x="7558372" y="1784598"/>
            <a:ext cx="504056" cy="504056"/>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dirty="0">
              <a:latin typeface="+mj-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A2D6-375F-4F02-B4FD-B2BB467CE426}"/>
              </a:ext>
            </a:extLst>
          </p:cNvPr>
          <p:cNvSpPr>
            <a:spLocks noGrp="1"/>
          </p:cNvSpPr>
          <p:nvPr>
            <p:ph type="title"/>
          </p:nvPr>
        </p:nvSpPr>
        <p:spPr>
          <a:xfrm>
            <a:off x="395536" y="548680"/>
            <a:ext cx="3744416" cy="461726"/>
          </a:xfrm>
        </p:spPr>
        <p:txBody>
          <a:bodyPr>
            <a:normAutofit fontScale="90000"/>
          </a:bodyPr>
          <a:lstStyle/>
          <a:p>
            <a:pPr algn="ctr"/>
            <a:r>
              <a:rPr lang="en-IN" sz="3600" dirty="0"/>
              <a:t>      Existing System			</a:t>
            </a:r>
          </a:p>
        </p:txBody>
      </p:sp>
      <p:sp>
        <p:nvSpPr>
          <p:cNvPr id="6" name="TextBox 5">
            <a:extLst>
              <a:ext uri="{FF2B5EF4-FFF2-40B4-BE49-F238E27FC236}">
                <a16:creationId xmlns:a16="http://schemas.microsoft.com/office/drawing/2014/main" id="{22895D6F-72F1-4688-90C6-22C015FCEFF4}"/>
              </a:ext>
            </a:extLst>
          </p:cNvPr>
          <p:cNvSpPr txBox="1"/>
          <p:nvPr/>
        </p:nvSpPr>
        <p:spPr>
          <a:xfrm>
            <a:off x="126450" y="2276872"/>
            <a:ext cx="4464495" cy="2585323"/>
          </a:xfrm>
          <a:prstGeom prst="rect">
            <a:avLst/>
          </a:prstGeom>
          <a:noFill/>
        </p:spPr>
        <p:txBody>
          <a:bodyPr wrap="square" rtlCol="0">
            <a:spAutoFit/>
          </a:bodyPr>
          <a:lstStyle/>
          <a:p>
            <a:r>
              <a:rPr lang="en-US" dirty="0">
                <a:solidFill>
                  <a:schemeClr val="bg1"/>
                </a:solidFill>
                <a:latin typeface="+mj-lt"/>
              </a:rPr>
              <a:t>Kinect is a line of motion sensing  input </a:t>
            </a:r>
          </a:p>
          <a:p>
            <a:r>
              <a:rPr lang="en-US" dirty="0">
                <a:solidFill>
                  <a:schemeClr val="bg1"/>
                </a:solidFill>
                <a:latin typeface="+mj-lt"/>
              </a:rPr>
              <a:t>devices produced by Microsoft and first </a:t>
            </a:r>
          </a:p>
          <a:p>
            <a:r>
              <a:rPr lang="en-US" dirty="0">
                <a:solidFill>
                  <a:schemeClr val="bg1"/>
                </a:solidFill>
                <a:latin typeface="+mj-lt"/>
              </a:rPr>
              <a:t>released in 2010. The devices generally </a:t>
            </a:r>
          </a:p>
          <a:p>
            <a:r>
              <a:rPr lang="en-US" dirty="0">
                <a:solidFill>
                  <a:schemeClr val="bg1"/>
                </a:solidFill>
                <a:latin typeface="+mj-lt"/>
              </a:rPr>
              <a:t>contain RGB cameras, and infrared projectors and detectors that map depth through either </a:t>
            </a:r>
          </a:p>
          <a:p>
            <a:r>
              <a:rPr lang="en-US" dirty="0">
                <a:solidFill>
                  <a:schemeClr val="bg1"/>
                </a:solidFill>
                <a:latin typeface="+mj-lt"/>
              </a:rPr>
              <a:t>structured light or time of flight calculations, which can in turn be used to perform </a:t>
            </a:r>
          </a:p>
          <a:p>
            <a:r>
              <a:rPr lang="en-US" dirty="0">
                <a:solidFill>
                  <a:schemeClr val="bg1"/>
                </a:solidFill>
                <a:latin typeface="+mj-lt"/>
              </a:rPr>
              <a:t>real-time gesture recognition and body </a:t>
            </a:r>
          </a:p>
          <a:p>
            <a:r>
              <a:rPr lang="en-US" dirty="0">
                <a:solidFill>
                  <a:schemeClr val="bg1"/>
                </a:solidFill>
                <a:latin typeface="+mj-lt"/>
              </a:rPr>
              <a:t>skeletal detection, among other capabilities.</a:t>
            </a:r>
            <a:endParaRPr lang="en-IN" dirty="0">
              <a:solidFill>
                <a:schemeClr val="bg1"/>
              </a:solidFill>
              <a:latin typeface="+mj-lt"/>
            </a:endParaRPr>
          </a:p>
        </p:txBody>
      </p:sp>
      <p:sp>
        <p:nvSpPr>
          <p:cNvPr id="10" name="Title 1">
            <a:extLst>
              <a:ext uri="{FF2B5EF4-FFF2-40B4-BE49-F238E27FC236}">
                <a16:creationId xmlns:a16="http://schemas.microsoft.com/office/drawing/2014/main" id="{7FB0AC40-06D2-4586-99F5-DD485D6BA553}"/>
              </a:ext>
            </a:extLst>
          </p:cNvPr>
          <p:cNvSpPr txBox="1">
            <a:spLocks/>
          </p:cNvSpPr>
          <p:nvPr/>
        </p:nvSpPr>
        <p:spPr>
          <a:xfrm>
            <a:off x="4465875" y="404664"/>
            <a:ext cx="3744416" cy="461726"/>
          </a:xfrm>
          <a:prstGeom prst="rect">
            <a:avLst/>
          </a:prstGeom>
        </p:spPr>
        <p:txBody>
          <a:bodyPr vert="horz" lIns="91440" tIns="45720" rIns="91440" bIns="45720" rtlCol="0" anchor="ctr">
            <a:normAutofit fontScale="25000" lnSpcReduction="20000"/>
          </a:bodyPr>
          <a:lstStyle>
            <a:lvl1pPr algn="l" defTabSz="914400" rtl="0" eaLnBrk="1" latinLnBrk="1" hangingPunct="1">
              <a:spcBef>
                <a:spcPct val="0"/>
              </a:spcBef>
              <a:buNone/>
              <a:defRPr lang="ko-KR" altLang="en-US" sz="2500" b="1" kern="1200" baseline="0" dirty="0">
                <a:solidFill>
                  <a:schemeClr val="bg1"/>
                </a:solidFill>
                <a:effectLst/>
                <a:latin typeface="+mj-lt"/>
                <a:ea typeface="맑은 고딕" panose="020B0503020000020004" pitchFamily="50" charset="-127"/>
                <a:cs typeface="+mj-cs"/>
              </a:defRPr>
            </a:lvl1pPr>
          </a:lstStyle>
          <a:p>
            <a:pPr algn="ctr"/>
            <a:r>
              <a:rPr lang="en-IN" sz="3600" dirty="0"/>
              <a:t>   </a:t>
            </a:r>
            <a:r>
              <a:rPr lang="en-IN" sz="12800" dirty="0"/>
              <a:t>   Proposed System</a:t>
            </a:r>
            <a:r>
              <a:rPr lang="en-IN" sz="3600" dirty="0"/>
              <a:t>			</a:t>
            </a:r>
          </a:p>
        </p:txBody>
      </p:sp>
      <p:cxnSp>
        <p:nvCxnSpPr>
          <p:cNvPr id="13" name="Straight Connector 12">
            <a:extLst>
              <a:ext uri="{FF2B5EF4-FFF2-40B4-BE49-F238E27FC236}">
                <a16:creationId xmlns:a16="http://schemas.microsoft.com/office/drawing/2014/main" id="{CD1E8EF1-2339-4E70-82E2-1CA7966624B4}"/>
              </a:ext>
            </a:extLst>
          </p:cNvPr>
          <p:cNvCxnSpPr/>
          <p:nvPr/>
        </p:nvCxnSpPr>
        <p:spPr>
          <a:xfrm>
            <a:off x="4716016" y="0"/>
            <a:ext cx="0" cy="6957392"/>
          </a:xfrm>
          <a:prstGeom prst="line">
            <a:avLst/>
          </a:prstGeom>
          <a:ln>
            <a:solidFill>
              <a:schemeClr val="bg1"/>
            </a:solidFill>
          </a:ln>
        </p:spPr>
        <p:style>
          <a:lnRef idx="3">
            <a:schemeClr val="dk1"/>
          </a:lnRef>
          <a:fillRef idx="0">
            <a:schemeClr val="dk1"/>
          </a:fillRef>
          <a:effectRef idx="2">
            <a:schemeClr val="dk1"/>
          </a:effectRef>
          <a:fontRef idx="minor">
            <a:schemeClr val="tx1"/>
          </a:fontRef>
        </p:style>
      </p:cxnSp>
      <p:sp>
        <p:nvSpPr>
          <p:cNvPr id="14" name="TextBox 13">
            <a:extLst>
              <a:ext uri="{FF2B5EF4-FFF2-40B4-BE49-F238E27FC236}">
                <a16:creationId xmlns:a16="http://schemas.microsoft.com/office/drawing/2014/main" id="{BE66DB2D-AF19-45E8-AB28-051C21EB558A}"/>
              </a:ext>
            </a:extLst>
          </p:cNvPr>
          <p:cNvSpPr txBox="1"/>
          <p:nvPr/>
        </p:nvSpPr>
        <p:spPr>
          <a:xfrm>
            <a:off x="4716016" y="2553870"/>
            <a:ext cx="4464495" cy="1754326"/>
          </a:xfrm>
          <a:prstGeom prst="rect">
            <a:avLst/>
          </a:prstGeom>
          <a:noFill/>
        </p:spPr>
        <p:txBody>
          <a:bodyPr wrap="square" rtlCol="0">
            <a:spAutoFit/>
          </a:bodyPr>
          <a:lstStyle/>
          <a:p>
            <a:r>
              <a:rPr lang="en-US" dirty="0">
                <a:solidFill>
                  <a:schemeClr val="bg1"/>
                </a:solidFill>
                <a:latin typeface="+mj-lt"/>
              </a:rPr>
              <a:t>With the use of the latest deep learning algorithms, we can achieve similar motion sensing </a:t>
            </a:r>
          </a:p>
          <a:p>
            <a:r>
              <a:rPr lang="en-US" dirty="0">
                <a:solidFill>
                  <a:schemeClr val="bg1"/>
                </a:solidFill>
                <a:latin typeface="+mj-lt"/>
              </a:rPr>
              <a:t>functionality with any camera and give a cost-effective way to perform real-time gesture </a:t>
            </a:r>
          </a:p>
          <a:p>
            <a:r>
              <a:rPr lang="en-US" dirty="0">
                <a:solidFill>
                  <a:schemeClr val="bg1"/>
                </a:solidFill>
                <a:latin typeface="+mj-lt"/>
              </a:rPr>
              <a:t>identification and body skeleton detection in our proposed model.   </a:t>
            </a:r>
          </a:p>
        </p:txBody>
      </p:sp>
    </p:spTree>
    <p:extLst>
      <p:ext uri="{BB962C8B-B14F-4D97-AF65-F5344CB8AC3E}">
        <p14:creationId xmlns:p14="http://schemas.microsoft.com/office/powerpoint/2010/main" val="32079928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5322A6-234B-4F0E-B2E2-43DD37A164E9}"/>
              </a:ext>
            </a:extLst>
          </p:cNvPr>
          <p:cNvSpPr>
            <a:spLocks noGrp="1"/>
          </p:cNvSpPr>
          <p:nvPr>
            <p:ph type="title"/>
          </p:nvPr>
        </p:nvSpPr>
        <p:spPr/>
        <p:txBody>
          <a:bodyPr/>
          <a:lstStyle/>
          <a:p>
            <a:r>
              <a:rPr lang="en-US" sz="2800" dirty="0"/>
              <a:t>S</a:t>
            </a:r>
            <a:r>
              <a:rPr lang="en-IN" sz="2800" dirty="0"/>
              <a:t>ystem Architecture</a:t>
            </a:r>
            <a:endParaRPr lang="en-IN" dirty="0"/>
          </a:p>
        </p:txBody>
      </p:sp>
      <p:pic>
        <p:nvPicPr>
          <p:cNvPr id="4" name="Content Placeholder 6">
            <a:extLst>
              <a:ext uri="{FF2B5EF4-FFF2-40B4-BE49-F238E27FC236}">
                <a16:creationId xmlns:a16="http://schemas.microsoft.com/office/drawing/2014/main" id="{2C17A0AF-A0AF-4002-890B-9D51B28A6F5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7544" y="2492896"/>
            <a:ext cx="8008938" cy="2200929"/>
          </a:xfrm>
          <a:prstGeom prst="rect">
            <a:avLst/>
          </a:prstGeom>
        </p:spPr>
      </p:pic>
    </p:spTree>
    <p:extLst>
      <p:ext uri="{BB962C8B-B14F-4D97-AF65-F5344CB8AC3E}">
        <p14:creationId xmlns:p14="http://schemas.microsoft.com/office/powerpoint/2010/main" val="23037075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A2D6-375F-4F02-B4FD-B2BB467CE426}"/>
              </a:ext>
            </a:extLst>
          </p:cNvPr>
          <p:cNvSpPr>
            <a:spLocks noGrp="1"/>
          </p:cNvSpPr>
          <p:nvPr>
            <p:ph type="title"/>
          </p:nvPr>
        </p:nvSpPr>
        <p:spPr/>
        <p:txBody>
          <a:bodyPr>
            <a:normAutofit/>
          </a:bodyPr>
          <a:lstStyle/>
          <a:p>
            <a:r>
              <a:rPr lang="en-IN" sz="3600" dirty="0"/>
              <a:t>Frame Media Pipe Diagram</a:t>
            </a:r>
          </a:p>
        </p:txBody>
      </p:sp>
      <p:pic>
        <p:nvPicPr>
          <p:cNvPr id="5" name="Content Placeholder 4">
            <a:extLst>
              <a:ext uri="{FF2B5EF4-FFF2-40B4-BE49-F238E27FC236}">
                <a16:creationId xmlns:a16="http://schemas.microsoft.com/office/drawing/2014/main" id="{53A466E1-CB26-4943-9042-D830643444BA}"/>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7531" y="1556792"/>
            <a:ext cx="8008938" cy="4543910"/>
          </a:xfrm>
        </p:spPr>
      </p:pic>
    </p:spTree>
    <p:extLst>
      <p:ext uri="{BB962C8B-B14F-4D97-AF65-F5344CB8AC3E}">
        <p14:creationId xmlns:p14="http://schemas.microsoft.com/office/powerpoint/2010/main" val="21317193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4A2D6-375F-4F02-B4FD-B2BB467CE426}"/>
              </a:ext>
            </a:extLst>
          </p:cNvPr>
          <p:cNvSpPr>
            <a:spLocks noGrp="1"/>
          </p:cNvSpPr>
          <p:nvPr>
            <p:ph type="title"/>
          </p:nvPr>
        </p:nvSpPr>
        <p:spPr/>
        <p:txBody>
          <a:bodyPr>
            <a:normAutofit/>
          </a:bodyPr>
          <a:lstStyle/>
          <a:p>
            <a:r>
              <a:rPr lang="en-IN" sz="3600" dirty="0"/>
              <a:t>Frame Media Pipe Diagram</a:t>
            </a:r>
          </a:p>
        </p:txBody>
      </p:sp>
      <p:pic>
        <p:nvPicPr>
          <p:cNvPr id="7" name="Content Placeholder 6" descr="A picture containing text, indoor, person&#10;&#10;Description automatically generated">
            <a:extLst>
              <a:ext uri="{FF2B5EF4-FFF2-40B4-BE49-F238E27FC236}">
                <a16:creationId xmlns:a16="http://schemas.microsoft.com/office/drawing/2014/main" id="{BD66AC86-7F42-42C6-9328-BB7C7E3CEC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031888" y="1184965"/>
            <a:ext cx="2764247" cy="5196785"/>
          </a:xfrm>
        </p:spPr>
      </p:pic>
    </p:spTree>
    <p:extLst>
      <p:ext uri="{BB962C8B-B14F-4D97-AF65-F5344CB8AC3E}">
        <p14:creationId xmlns:p14="http://schemas.microsoft.com/office/powerpoint/2010/main" val="3349199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6B8E4A-55E4-4C11-AD9B-C523601A6EEE}"/>
              </a:ext>
            </a:extLst>
          </p:cNvPr>
          <p:cNvSpPr>
            <a:spLocks noGrp="1"/>
          </p:cNvSpPr>
          <p:nvPr>
            <p:ph type="title"/>
          </p:nvPr>
        </p:nvSpPr>
        <p:spPr/>
        <p:txBody>
          <a:bodyPr>
            <a:normAutofit/>
          </a:bodyPr>
          <a:lstStyle/>
          <a:p>
            <a:r>
              <a:rPr lang="en-IN" sz="3600" dirty="0"/>
              <a:t>Flow Diagram of the proposed model.</a:t>
            </a:r>
          </a:p>
        </p:txBody>
      </p:sp>
      <p:pic>
        <p:nvPicPr>
          <p:cNvPr id="5" name="Content Placeholder 4">
            <a:extLst>
              <a:ext uri="{FF2B5EF4-FFF2-40B4-BE49-F238E27FC236}">
                <a16:creationId xmlns:a16="http://schemas.microsoft.com/office/drawing/2014/main" id="{CBCC892B-240E-4E87-B339-F1252A23610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10260" y="1268413"/>
            <a:ext cx="5963118" cy="5113337"/>
          </a:xfrm>
        </p:spPr>
      </p:pic>
    </p:spTree>
    <p:extLst>
      <p:ext uri="{BB962C8B-B14F-4D97-AF65-F5344CB8AC3E}">
        <p14:creationId xmlns:p14="http://schemas.microsoft.com/office/powerpoint/2010/main" val="26124525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57A4A7-3401-4062-994D-D73ABB31FD45}"/>
              </a:ext>
            </a:extLst>
          </p:cNvPr>
          <p:cNvSpPr>
            <a:spLocks noGrp="1"/>
          </p:cNvSpPr>
          <p:nvPr>
            <p:ph type="title"/>
          </p:nvPr>
        </p:nvSpPr>
        <p:spPr/>
        <p:txBody>
          <a:bodyPr>
            <a:normAutofit/>
          </a:bodyPr>
          <a:lstStyle/>
          <a:p>
            <a:r>
              <a:rPr lang="en-IN" sz="3600" dirty="0"/>
              <a:t>Expected Result</a:t>
            </a:r>
          </a:p>
        </p:txBody>
      </p:sp>
      <p:sp>
        <p:nvSpPr>
          <p:cNvPr id="8" name="TextBox 7">
            <a:extLst>
              <a:ext uri="{FF2B5EF4-FFF2-40B4-BE49-F238E27FC236}">
                <a16:creationId xmlns:a16="http://schemas.microsoft.com/office/drawing/2014/main" id="{BED467DA-0078-48D7-A87B-034C17E21E45}"/>
              </a:ext>
            </a:extLst>
          </p:cNvPr>
          <p:cNvSpPr txBox="1"/>
          <p:nvPr/>
        </p:nvSpPr>
        <p:spPr>
          <a:xfrm>
            <a:off x="395536" y="2492896"/>
            <a:ext cx="3600400" cy="3672408"/>
          </a:xfrm>
          <a:prstGeom prst="rect">
            <a:avLst/>
          </a:prstGeom>
          <a:noFill/>
        </p:spPr>
        <p:txBody>
          <a:bodyPr wrap="square" rtlCol="0">
            <a:spAutoFit/>
          </a:bodyPr>
          <a:lstStyle/>
          <a:p>
            <a:endParaRPr lang="en-IN" dirty="0"/>
          </a:p>
        </p:txBody>
      </p:sp>
      <p:sp>
        <p:nvSpPr>
          <p:cNvPr id="9" name="TextBox 8">
            <a:extLst>
              <a:ext uri="{FF2B5EF4-FFF2-40B4-BE49-F238E27FC236}">
                <a16:creationId xmlns:a16="http://schemas.microsoft.com/office/drawing/2014/main" id="{BDBD987B-8809-48FA-9105-D2A2D3336D03}"/>
              </a:ext>
            </a:extLst>
          </p:cNvPr>
          <p:cNvSpPr txBox="1"/>
          <p:nvPr/>
        </p:nvSpPr>
        <p:spPr>
          <a:xfrm>
            <a:off x="5139426" y="2492896"/>
            <a:ext cx="3600400" cy="3672408"/>
          </a:xfrm>
          <a:prstGeom prst="rect">
            <a:avLst/>
          </a:prstGeom>
          <a:noFill/>
        </p:spPr>
        <p:txBody>
          <a:bodyPr wrap="square" rtlCol="0">
            <a:spAutoFit/>
          </a:bodyPr>
          <a:lstStyle/>
          <a:p>
            <a:endParaRPr lang="en-IN" dirty="0"/>
          </a:p>
        </p:txBody>
      </p:sp>
      <p:sp>
        <p:nvSpPr>
          <p:cNvPr id="10" name="TextBox 9">
            <a:extLst>
              <a:ext uri="{FF2B5EF4-FFF2-40B4-BE49-F238E27FC236}">
                <a16:creationId xmlns:a16="http://schemas.microsoft.com/office/drawing/2014/main" id="{EBC4F0B1-7D07-42AE-AC62-4E7D584D1277}"/>
              </a:ext>
            </a:extLst>
          </p:cNvPr>
          <p:cNvSpPr txBox="1"/>
          <p:nvPr/>
        </p:nvSpPr>
        <p:spPr>
          <a:xfrm>
            <a:off x="683568" y="1424283"/>
            <a:ext cx="2736304"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Gameplay</a:t>
            </a:r>
            <a:endParaRPr lang="en-IN" sz="2800" b="1" dirty="0"/>
          </a:p>
        </p:txBody>
      </p:sp>
      <p:sp>
        <p:nvSpPr>
          <p:cNvPr id="11" name="TextBox 10">
            <a:extLst>
              <a:ext uri="{FF2B5EF4-FFF2-40B4-BE49-F238E27FC236}">
                <a16:creationId xmlns:a16="http://schemas.microsoft.com/office/drawing/2014/main" id="{6990D346-5528-41E3-B753-7591D0206352}"/>
              </a:ext>
            </a:extLst>
          </p:cNvPr>
          <p:cNvSpPr txBox="1"/>
          <p:nvPr/>
        </p:nvSpPr>
        <p:spPr>
          <a:xfrm>
            <a:off x="4572000" y="1424283"/>
            <a:ext cx="3888432" cy="523220"/>
          </a:xfrm>
          <a:prstGeom prst="rect">
            <a:avLst/>
          </a:prstGeom>
          <a:noFill/>
        </p:spPr>
        <p:txBody>
          <a:bodyPr wrap="square" rtlCol="0">
            <a:spAutoFit/>
          </a:bodyPr>
          <a:lstStyle/>
          <a:p>
            <a:pPr algn="ctr"/>
            <a:r>
              <a:rPr lang="en-IN" dirty="0"/>
              <a:t> </a:t>
            </a:r>
            <a:r>
              <a:rPr lang="en-IN" b="1" dirty="0">
                <a:solidFill>
                  <a:schemeClr val="bg1"/>
                </a:solidFill>
              </a:rPr>
              <a:t> </a:t>
            </a:r>
            <a:r>
              <a:rPr lang="en-IN" sz="2800" b="1" dirty="0">
                <a:solidFill>
                  <a:schemeClr val="bg1"/>
                </a:solidFill>
              </a:rPr>
              <a:t>Motion Pose (is Running)</a:t>
            </a:r>
            <a:endParaRPr lang="en-IN" sz="2800" b="1" dirty="0"/>
          </a:p>
        </p:txBody>
      </p:sp>
      <p:pic>
        <p:nvPicPr>
          <p:cNvPr id="4" name="Picture 3">
            <a:extLst>
              <a:ext uri="{FF2B5EF4-FFF2-40B4-BE49-F238E27FC236}">
                <a16:creationId xmlns:a16="http://schemas.microsoft.com/office/drawing/2014/main" id="{1EE93DB1-6584-480F-9627-381B093719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5626" y="2657126"/>
            <a:ext cx="3048000" cy="2882900"/>
          </a:xfrm>
          <a:prstGeom prst="rect">
            <a:avLst/>
          </a:prstGeom>
        </p:spPr>
      </p:pic>
      <p:pic>
        <p:nvPicPr>
          <p:cNvPr id="6" name="Picture 5">
            <a:extLst>
              <a:ext uri="{FF2B5EF4-FFF2-40B4-BE49-F238E27FC236}">
                <a16:creationId xmlns:a16="http://schemas.microsoft.com/office/drawing/2014/main" id="{7D737936-0DB0-4C1C-B189-7575E95A25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0374" y="2515690"/>
            <a:ext cx="3024336" cy="3024336"/>
          </a:xfrm>
          <a:prstGeom prst="rect">
            <a:avLst/>
          </a:prstGeom>
        </p:spPr>
      </p:pic>
    </p:spTree>
    <p:extLst>
      <p:ext uri="{BB962C8B-B14F-4D97-AF65-F5344CB8AC3E}">
        <p14:creationId xmlns:p14="http://schemas.microsoft.com/office/powerpoint/2010/main" val="33977387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30205</TotalTime>
  <Words>429</Words>
  <Application>Microsoft Office PowerPoint</Application>
  <PresentationFormat>On-screen Show (4:3)</PresentationFormat>
  <Paragraphs>73</Paragraphs>
  <Slides>14</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맑은 고딕</vt:lpstr>
      <vt:lpstr>Calibri</vt:lpstr>
      <vt:lpstr>굴림체</vt:lpstr>
      <vt:lpstr>Calibri Light</vt:lpstr>
      <vt:lpstr>Arial</vt:lpstr>
      <vt:lpstr>Office 테마</vt:lpstr>
      <vt:lpstr>Virtual Gaming Through Human Gesture Detection Using Deep Learning</vt:lpstr>
      <vt:lpstr>Abstract</vt:lpstr>
      <vt:lpstr>PowerPoint Presentation</vt:lpstr>
      <vt:lpstr>      Existing System   </vt:lpstr>
      <vt:lpstr>System Architecture</vt:lpstr>
      <vt:lpstr>Frame Media Pipe Diagram</vt:lpstr>
      <vt:lpstr>Frame Media Pipe Diagram</vt:lpstr>
      <vt:lpstr>Flow Diagram of the proposed model.</vt:lpstr>
      <vt:lpstr>Expected Result</vt:lpstr>
      <vt:lpstr>Expected Result</vt:lpstr>
      <vt:lpstr>Expected Result</vt:lpstr>
      <vt:lpstr>PowerPoint Presentation</vt:lpstr>
      <vt:lpstr>PowerPoint Presentation</vt:lpstr>
      <vt:lpstr>THANK YOU</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Kaif Ahmed</cp:lastModifiedBy>
  <cp:revision>12</cp:revision>
  <dcterms:created xsi:type="dcterms:W3CDTF">2010-02-01T08:03:16Z</dcterms:created>
  <dcterms:modified xsi:type="dcterms:W3CDTF">2022-06-21T04:00:56Z</dcterms:modified>
  <cp:category>www.slidemembers.com</cp:category>
</cp:coreProperties>
</file>

<file path=docProps/thumbnail.jpeg>
</file>